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62" r:id="rId4"/>
    <p:sldId id="261" r:id="rId5"/>
    <p:sldId id="257" r:id="rId6"/>
    <p:sldId id="259" r:id="rId7"/>
    <p:sldId id="260" r:id="rId8"/>
    <p:sldId id="265" r:id="rId9"/>
    <p:sldId id="267" r:id="rId10"/>
    <p:sldId id="266" r:id="rId11"/>
    <p:sldId id="264" r:id="rId12"/>
    <p:sldId id="263" r:id="rId13"/>
    <p:sldId id="269" r:id="rId14"/>
    <p:sldId id="268" r:id="rId15"/>
    <p:sldId id="271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49A880-7B33-1FBB-75D6-5C576C41F117}" v="1888" dt="2024-09-26T09:05:12.4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A4D29-47B8-4D5F-B7C3-D7347803E432}" type="datetimeFigureOut">
              <a:t>9/26/2024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E0B7B-30E6-454B-969C-081A0465E4C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34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Who knows </a:t>
            </a:r>
            <a:r>
              <a:rPr lang="en-US" dirty="0" err="1">
                <a:ea typeface="Calibri"/>
                <a:cs typeface="Calibri"/>
              </a:rPr>
              <a:t>geoparquet</a:t>
            </a:r>
            <a:r>
              <a:rPr lang="en-US" dirty="0">
                <a:ea typeface="Calibri"/>
                <a:cs typeface="Calibri"/>
              </a:rPr>
              <a:t>?</a:t>
            </a:r>
          </a:p>
          <a:p>
            <a:r>
              <a:rPr lang="en-US" dirty="0">
                <a:ea typeface="Calibri"/>
                <a:cs typeface="Calibri"/>
              </a:rPr>
              <a:t>Who has worked with </a:t>
            </a:r>
            <a:r>
              <a:rPr lang="en-US" dirty="0" err="1">
                <a:ea typeface="Calibri"/>
                <a:cs typeface="Calibri"/>
              </a:rPr>
              <a:t>geoparquet</a:t>
            </a:r>
            <a:r>
              <a:rPr lang="en-US" dirty="0">
                <a:ea typeface="Calibri"/>
                <a:cs typeface="Calibri"/>
              </a:rPr>
              <a:t>?</a:t>
            </a:r>
          </a:p>
          <a:p>
            <a:r>
              <a:rPr lang="en-US" dirty="0">
                <a:ea typeface="Calibri"/>
                <a:cs typeface="Calibri"/>
              </a:rPr>
              <a:t>Anyone publishing data in </a:t>
            </a:r>
            <a:r>
              <a:rPr lang="en-US" dirty="0" err="1">
                <a:ea typeface="Calibri"/>
                <a:cs typeface="Calibri"/>
              </a:rPr>
              <a:t>geoparquet</a:t>
            </a:r>
            <a:r>
              <a:rPr lang="en-US" dirty="0">
                <a:ea typeface="Calibri"/>
                <a:cs typeface="Calibri"/>
              </a:rPr>
              <a:t>?</a:t>
            </a:r>
          </a:p>
          <a:p>
            <a:r>
              <a:rPr lang="en-US" dirty="0">
                <a:ea typeface="Calibri"/>
                <a:cs typeface="Calibri"/>
              </a:rPr>
              <a:t>Who knows how to pronounce it correctly?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3E0B7B-30E6-454B-969C-081A0465E4CC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24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ea typeface="Calibri"/>
                <a:cs typeface="Calibri"/>
              </a:rPr>
              <a:t>Carefull</a:t>
            </a:r>
            <a:r>
              <a:rPr lang="en-US" dirty="0">
                <a:ea typeface="Calibri"/>
                <a:cs typeface="Calibri"/>
              </a:rPr>
              <a:t> with your classification (all records will be checked)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3E0B7B-30E6-454B-969C-081A0465E4C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6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forrest.nyc/the-top-11-open-geoparquet-datasets-making-big-geospatial-data-easy/" TargetMode="External"/><Relationship Id="rId3" Type="http://schemas.openxmlformats.org/officeDocument/2006/relationships/hyperlink" Target="https://cloudnativegeo.org/blog/2024/08/introduction-to-stac-geoparquet?_hsenc=p2ANqtz--IY8kfViUiy0g1sMhmukP-O1ThfIgqaTHjEWPDXECpO8qnvNLaxobVYEB5pfmqc2pgsMNtQtF03YJK9HAshMt8apXyPCQfrMpJwn2ItGK8s9ZhPw0&amp;_hsmi=325417144" TargetMode="External"/><Relationship Id="rId7" Type="http://schemas.openxmlformats.org/officeDocument/2006/relationships/hyperlink" Target="https://cloudnativegeo.org/blog/2023/08/performance-explorations-of-geoparquet-and-duckdb/" TargetMode="External"/><Relationship Id="rId2" Type="http://schemas.openxmlformats.org/officeDocument/2006/relationships/hyperlink" Target="https://geoparquet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uNQrwMMn1jk" TargetMode="External"/><Relationship Id="rId5" Type="http://schemas.openxmlformats.org/officeDocument/2006/relationships/hyperlink" Target="https://medium.com/radiant-earth-insights/the-geoparquet-ecosystem-at-1-0-0-96dee8ce9201" TargetMode="External"/><Relationship Id="rId4" Type="http://schemas.openxmlformats.org/officeDocument/2006/relationships/hyperlink" Target="https://www.youtube.com/watch?v=PFWjMHXdRdY&amp;t=142s%20%22https://www.youtube.com/watch?v=pfwjmhxdrdy&amp;t=142s" TargetMode="External"/><Relationship Id="rId9" Type="http://schemas.openxmlformats.org/officeDocument/2006/relationships/hyperlink" Target="https://tech.marksblogg.com/overture-gis-data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nsole.cloud.google.com/storage/browser/sogelink-research-public/projects/tomt?pageState=(%22StorageObjectListTable%22:(%22f%22:%22%255B%255D%22))&amp;project=research-cluster-876663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arquet Texture Images - Free Download on Freepik">
            <a:extLst>
              <a:ext uri="{FF2B5EF4-FFF2-40B4-BE49-F238E27FC236}">
                <a16:creationId xmlns:a16="http://schemas.microsoft.com/office/drawing/2014/main" id="{029E65C2-0331-A84E-7E88-3F56C240EE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763" b="11237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Should you use Geo-parquet?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and why (not)….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C6F624-975B-4442-376B-D5E01CC8F6D1}"/>
              </a:ext>
            </a:extLst>
          </p:cNvPr>
          <p:cNvSpPr txBox="1"/>
          <p:nvPr/>
        </p:nvSpPr>
        <p:spPr>
          <a:xfrm>
            <a:off x="7853722" y="6320117"/>
            <a:ext cx="4191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Tom van Tilburg, foss4g BE/NL 2024</a:t>
            </a:r>
          </a:p>
        </p:txBody>
      </p:sp>
      <p:pic>
        <p:nvPicPr>
          <p:cNvPr id="7" name="Picture 6" descr="Geodan">
            <a:extLst>
              <a:ext uri="{FF2B5EF4-FFF2-40B4-BE49-F238E27FC236}">
                <a16:creationId xmlns:a16="http://schemas.microsoft.com/office/drawing/2014/main" id="{7338E9BC-BC45-B245-B4A1-28F170CDE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23" y="5712794"/>
            <a:ext cx="2743200" cy="97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map of a city&#10;&#10;Description automatically generated">
            <a:extLst>
              <a:ext uri="{FF2B5EF4-FFF2-40B4-BE49-F238E27FC236}">
                <a16:creationId xmlns:a16="http://schemas.microsoft.com/office/drawing/2014/main" id="{B45991F6-FACA-1210-6D8F-F1AF9A82B7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b="124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A88304-D79E-2DE6-84E2-B1D2523A9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Use it in QGIS?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266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9C303-1799-F7BE-3272-8584FB3E2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393" y="365125"/>
            <a:ext cx="10515600" cy="1325563"/>
          </a:xfrm>
        </p:spPr>
        <p:txBody>
          <a:bodyPr/>
          <a:lstStyle/>
          <a:p>
            <a:r>
              <a:rPr lang="en-US" dirty="0"/>
              <a:t>Performance benchmark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552534-C74E-EBE0-6B80-ABAD09F2960E}"/>
              </a:ext>
            </a:extLst>
          </p:cNvPr>
          <p:cNvSpPr txBox="1"/>
          <p:nvPr/>
        </p:nvSpPr>
        <p:spPr>
          <a:xfrm>
            <a:off x="829557" y="1497106"/>
            <a:ext cx="1037120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Benchmark data: </a:t>
            </a:r>
            <a:r>
              <a:rPr lang="en-US" sz="2000" dirty="0" err="1"/>
              <a:t>bag.pand</a:t>
            </a:r>
            <a:r>
              <a:rPr lang="en-US" sz="2000" dirty="0"/>
              <a:t> -&gt; 11 mil. records of Dutch building footprints </a:t>
            </a:r>
          </a:p>
        </p:txBody>
      </p:sp>
      <p:pic>
        <p:nvPicPr>
          <p:cNvPr id="3" name="Picture 2" descr="A black rectangular object with white text&#10;&#10;Description automatically generated">
            <a:extLst>
              <a:ext uri="{FF2B5EF4-FFF2-40B4-BE49-F238E27FC236}">
                <a16:creationId xmlns:a16="http://schemas.microsoft.com/office/drawing/2014/main" id="{BB90910D-FCCC-B4BA-01F5-4A35F8106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193" y="2823882"/>
            <a:ext cx="7044657" cy="306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82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8CD79-8BD4-605A-F109-0526B35BF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936" y="2856566"/>
            <a:ext cx="3702424" cy="37910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Good</a:t>
            </a:r>
          </a:p>
          <a:p>
            <a:pPr marL="0" indent="0">
              <a:buNone/>
            </a:pPr>
            <a:r>
              <a:rPr lang="en-US" dirty="0"/>
              <a:t>Cheap</a:t>
            </a:r>
            <a:endParaRPr lang="en-US" u="sng" dirty="0"/>
          </a:p>
          <a:p>
            <a:pPr marL="0" indent="0">
              <a:buNone/>
            </a:pPr>
            <a:r>
              <a:rPr lang="en-US" dirty="0"/>
              <a:t>Cloud optimized</a:t>
            </a:r>
          </a:p>
          <a:p>
            <a:pPr marL="0" indent="0">
              <a:buNone/>
            </a:pPr>
            <a:r>
              <a:rPr lang="en-US" dirty="0"/>
              <a:t>Simple</a:t>
            </a:r>
          </a:p>
          <a:p>
            <a:pPr marL="0" indent="0">
              <a:buNone/>
            </a:pPr>
            <a:r>
              <a:rPr lang="en-US" u="sng" dirty="0"/>
              <a:t>Small files</a:t>
            </a:r>
            <a:endParaRPr lang="en-US" dirty="0"/>
          </a:p>
          <a:p>
            <a:pPr marL="0" indent="0">
              <a:buNone/>
            </a:pPr>
            <a:r>
              <a:rPr lang="en-US" u="sng" dirty="0"/>
              <a:t>Fast for analysis</a:t>
            </a:r>
          </a:p>
          <a:p>
            <a:pPr marL="0" indent="0">
              <a:buNone/>
            </a:pPr>
            <a:r>
              <a:rPr lang="en-US" u="sng" dirty="0"/>
              <a:t>Standard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A237BFB-0A6E-5BB9-EFBE-667DDF7F56E5}"/>
              </a:ext>
            </a:extLst>
          </p:cNvPr>
          <p:cNvSpPr txBox="1">
            <a:spLocks/>
          </p:cNvSpPr>
          <p:nvPr/>
        </p:nvSpPr>
        <p:spPr>
          <a:xfrm>
            <a:off x="4329952" y="2751231"/>
            <a:ext cx="4385982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Bad</a:t>
            </a:r>
          </a:p>
          <a:p>
            <a:pPr marL="0" indent="0">
              <a:buNone/>
            </a:pPr>
            <a:r>
              <a:rPr lang="en-US" dirty="0"/>
              <a:t>Hard to update data</a:t>
            </a:r>
          </a:p>
          <a:p>
            <a:pPr marL="0" indent="0">
              <a:buNone/>
            </a:pPr>
            <a:r>
              <a:rPr lang="en-US" dirty="0"/>
              <a:t>No indexing</a:t>
            </a:r>
          </a:p>
          <a:p>
            <a:pPr marL="0" indent="0">
              <a:buNone/>
            </a:pPr>
            <a:r>
              <a:rPr lang="en-US" dirty="0"/>
              <a:t>Not fastest for browsing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3E0F0D2-4558-A04E-2A2B-B509EAE38349}"/>
              </a:ext>
            </a:extLst>
          </p:cNvPr>
          <p:cNvSpPr txBox="1">
            <a:spLocks/>
          </p:cNvSpPr>
          <p:nvPr/>
        </p:nvSpPr>
        <p:spPr>
          <a:xfrm>
            <a:off x="8633011" y="2852083"/>
            <a:ext cx="3511924" cy="43289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Ugly</a:t>
            </a:r>
          </a:p>
          <a:p>
            <a:pPr marL="0" indent="0">
              <a:buNone/>
            </a:pPr>
            <a:r>
              <a:rPr lang="en-US" dirty="0"/>
              <a:t>Infancy issues for geo</a:t>
            </a:r>
          </a:p>
          <a:p>
            <a:pPr marL="0" indent="0">
              <a:buNone/>
            </a:pPr>
            <a:r>
              <a:rPr lang="en-US" dirty="0"/>
              <a:t>Metadata is also big</a:t>
            </a:r>
          </a:p>
          <a:p>
            <a:pPr marL="0" indent="0">
              <a:buNone/>
            </a:pPr>
            <a:r>
              <a:rPr lang="en-US" dirty="0"/>
              <a:t>Sort your data!</a:t>
            </a:r>
          </a:p>
        </p:txBody>
      </p:sp>
      <p:pic>
        <p:nvPicPr>
          <p:cNvPr id="9" name="Picture 8" descr="A person with a beard and mustache wearing a hat and smoking a cigarette&#10;&#10;Description automatically generated">
            <a:extLst>
              <a:ext uri="{FF2B5EF4-FFF2-40B4-BE49-F238E27FC236}">
                <a16:creationId xmlns:a16="http://schemas.microsoft.com/office/drawing/2014/main" id="{3DF92C78-38C9-8E90-4850-EADC05DBA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458041"/>
            <a:ext cx="2371725" cy="2714625"/>
          </a:xfrm>
          <a:prstGeom prst="rect">
            <a:avLst/>
          </a:prstGeom>
        </p:spPr>
      </p:pic>
      <p:pic>
        <p:nvPicPr>
          <p:cNvPr id="10" name="Picture 9" descr="A person with a mustache and a black hat&#10;&#10;Description automatically generated">
            <a:extLst>
              <a:ext uri="{FF2B5EF4-FFF2-40B4-BE49-F238E27FC236}">
                <a16:creationId xmlns:a16="http://schemas.microsoft.com/office/drawing/2014/main" id="{45B75519-7FC9-CC6E-D34C-20F621709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966" y="97771"/>
            <a:ext cx="2390775" cy="3076575"/>
          </a:xfrm>
          <a:prstGeom prst="rect">
            <a:avLst/>
          </a:prstGeom>
        </p:spPr>
      </p:pic>
      <p:pic>
        <p:nvPicPr>
          <p:cNvPr id="11" name="Picture 10" descr="A person looking up with a serious expression&#10;&#10;Description automatically generated">
            <a:extLst>
              <a:ext uri="{FF2B5EF4-FFF2-40B4-BE49-F238E27FC236}">
                <a16:creationId xmlns:a16="http://schemas.microsoft.com/office/drawing/2014/main" id="{2AD08339-A553-244F-27CE-D7B5AB198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3219" y="240645"/>
            <a:ext cx="2029386" cy="305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55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arquet Texture Images - Free Download on Freepik">
            <a:extLst>
              <a:ext uri="{FF2B5EF4-FFF2-40B4-BE49-F238E27FC236}">
                <a16:creationId xmlns:a16="http://schemas.microsoft.com/office/drawing/2014/main" id="{7750421B-E9B6-A690-B9BC-27501C9BCED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3763" b="11237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220" y="-145139"/>
            <a:ext cx="10506456" cy="11609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000">
                <a:solidFill>
                  <a:schemeClr val="bg1"/>
                </a:solidFill>
              </a:rPr>
              <a:t>Should you use Geoparquet?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7B3C66F-9A5A-CF4B-4B71-1E7CF0ED9E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824" y="2436626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it depends!</a:t>
            </a:r>
          </a:p>
        </p:txBody>
      </p:sp>
    </p:spTree>
    <p:extLst>
      <p:ext uri="{BB962C8B-B14F-4D97-AF65-F5344CB8AC3E}">
        <p14:creationId xmlns:p14="http://schemas.microsoft.com/office/powerpoint/2010/main" val="40954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ACB2A-E110-C62E-A0E6-123B19950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8223" y="1128094"/>
            <a:ext cx="3389357" cy="5860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 err="1"/>
              <a:t>Geoparquet</a:t>
            </a:r>
          </a:p>
        </p:txBody>
      </p:sp>
      <p:pic>
        <p:nvPicPr>
          <p:cNvPr id="7" name="Picture 6" descr="A map of a city&#10;&#10;Description automatically generated">
            <a:extLst>
              <a:ext uri="{FF2B5EF4-FFF2-40B4-BE49-F238E27FC236}">
                <a16:creationId xmlns:a16="http://schemas.microsoft.com/office/drawing/2014/main" id="{C8C8A465-3C2B-0743-A42C-D31F525F58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" b="483"/>
          <a:stretch/>
        </p:blipFill>
        <p:spPr>
          <a:xfrm>
            <a:off x="-9886" y="10"/>
            <a:ext cx="7572605" cy="685799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5B5F5F60-154F-202B-3449-6DC337A771E2}"/>
              </a:ext>
            </a:extLst>
          </p:cNvPr>
          <p:cNvSpPr>
            <a:spLocks noGrp="1"/>
          </p:cNvSpPr>
          <p:nvPr/>
        </p:nvSpPr>
        <p:spPr>
          <a:xfrm>
            <a:off x="7794812" y="1893423"/>
            <a:ext cx="4241003" cy="4730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700" b="1" dirty="0"/>
              <a:t>Not when you</a:t>
            </a:r>
            <a:endParaRPr lang="en-US" sz="1700" dirty="0"/>
          </a:p>
          <a:p>
            <a:pPr marL="285750" indent="-228600" algn="l">
              <a:buFont typeface="Arial,Sans-Serif"/>
              <a:buChar char="•"/>
            </a:pPr>
            <a:r>
              <a:rPr lang="en-US" sz="1700" dirty="0"/>
              <a:t>want to serve large datasets for  </a:t>
            </a:r>
          </a:p>
          <a:p>
            <a:pPr algn="l"/>
            <a:r>
              <a:rPr lang="en-US" sz="1700" dirty="0"/>
              <a:t>       </a:t>
            </a:r>
            <a:r>
              <a:rPr lang="en-US" sz="1700" dirty="0" err="1"/>
              <a:t>visualisation</a:t>
            </a:r>
            <a:r>
              <a:rPr lang="en-US" sz="1700" dirty="0"/>
              <a:t> (</a:t>
            </a:r>
            <a:r>
              <a:rPr lang="en-US" sz="1700" i="1" dirty="0"/>
              <a:t>use </a:t>
            </a:r>
            <a:r>
              <a:rPr lang="en-US" sz="1700" i="1" dirty="0" err="1"/>
              <a:t>filegeodb</a:t>
            </a:r>
            <a:r>
              <a:rPr lang="en-US" sz="1700" dirty="0"/>
              <a:t>)</a:t>
            </a:r>
          </a:p>
          <a:p>
            <a:pPr algn="l"/>
            <a:endParaRPr lang="en-US" sz="1700" b="1" dirty="0"/>
          </a:p>
          <a:p>
            <a:pPr algn="l"/>
            <a:r>
              <a:rPr lang="en-US" sz="1700" b="1" dirty="0"/>
              <a:t>Yes, when you </a:t>
            </a:r>
            <a:endParaRPr lang="en-US" sz="17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 dirty="0"/>
              <a:t>do data analysis! (</a:t>
            </a:r>
            <a:r>
              <a:rPr lang="en-US" sz="1700" i="1" dirty="0" err="1"/>
              <a:t>duckdb</a:t>
            </a:r>
            <a:r>
              <a:rPr lang="en-US" sz="1700" i="1" dirty="0"/>
              <a:t>, python etc.</a:t>
            </a:r>
            <a:r>
              <a:rPr lang="en-US" sz="1700" dirty="0"/>
              <a:t>)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 dirty="0"/>
              <a:t>serve (very large) datasets in the cloud</a:t>
            </a:r>
          </a:p>
          <a:p>
            <a:pPr algn="l"/>
            <a:r>
              <a:rPr lang="en-US" sz="1700" dirty="0"/>
              <a:t>           (</a:t>
            </a:r>
            <a:r>
              <a:rPr lang="en-US" sz="1700" i="1" dirty="0"/>
              <a:t>cheap and reliable</a:t>
            </a:r>
            <a:r>
              <a:rPr lang="en-US" sz="1700" dirty="0"/>
              <a:t>)</a:t>
            </a:r>
            <a:endParaRPr lang="en-US" dirty="0"/>
          </a:p>
          <a:p>
            <a:pPr marL="285750" indent="-228600" algn="l">
              <a:buFont typeface="Arial,Sans-Serif"/>
              <a:buChar char="•"/>
            </a:pPr>
            <a:r>
              <a:rPr lang="en-US" sz="1700" dirty="0"/>
              <a:t>have timeseries data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 dirty="0"/>
              <a:t>just want to transfer datasets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429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BED85-05C0-0500-D310-1C70484B8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402" y="608453"/>
            <a:ext cx="4816608" cy="1235916"/>
          </a:xfrm>
        </p:spPr>
        <p:txBody>
          <a:bodyPr>
            <a:normAutofit/>
          </a:bodyPr>
          <a:lstStyle/>
          <a:p>
            <a:r>
              <a:rPr lang="en-US" dirty="0"/>
              <a:t>Happy mapping!</a:t>
            </a:r>
          </a:p>
        </p:txBody>
      </p:sp>
      <p:pic>
        <p:nvPicPr>
          <p:cNvPr id="4" name="Picture 3" descr="Pin page">
            <a:extLst>
              <a:ext uri="{FF2B5EF4-FFF2-40B4-BE49-F238E27FC236}">
                <a16:creationId xmlns:a16="http://schemas.microsoft.com/office/drawing/2014/main" id="{72E010B3-FF80-58AD-0120-B0CD1D9EC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683" y="1842996"/>
            <a:ext cx="6670429" cy="422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50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39619-99BB-2382-2E9A-BF613DE9F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D3AF6-93B1-0235-8EFD-BB267FD8F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Geoparquet Website</a:t>
            </a:r>
            <a:br>
              <a:rPr lang="en-US" dirty="0"/>
            </a:br>
            <a:br>
              <a:rPr lang="en-US" dirty="0"/>
            </a:br>
            <a:r>
              <a:rPr lang="en-US" dirty="0">
                <a:hlinkClick r:id="rId3"/>
              </a:rPr>
              <a:t>Introduction to STAC GeoParquet</a:t>
            </a:r>
            <a:r>
              <a:rPr lang="en-US" dirty="0"/>
              <a:t>  blog, 29 August 2024</a:t>
            </a:r>
            <a:br>
              <a:rPr lang="en-US" dirty="0"/>
            </a:br>
            <a:br>
              <a:rPr lang="en-US" dirty="0"/>
            </a:br>
            <a:r>
              <a:rPr lang="en-US" dirty="0">
                <a:hlinkClick r:id="rId4"/>
              </a:rPr>
              <a:t>GeoParquet and GeoArrow in deck.gl | Kyle Barron | Cloud Engineer at Development Seed</a:t>
            </a:r>
            <a:r>
              <a:rPr lang="en-US" dirty="0"/>
              <a:t> </a:t>
            </a:r>
            <a:r>
              <a:rPr lang="en-US" dirty="0" err="1"/>
              <a:t>youtube</a:t>
            </a:r>
            <a:r>
              <a:rPr lang="en-US" dirty="0"/>
              <a:t>, 12 Dec 2023</a:t>
            </a:r>
            <a:br>
              <a:rPr lang="en-US" dirty="0"/>
            </a:br>
            <a:br>
              <a:rPr lang="en-US" dirty="0"/>
            </a:br>
            <a:r>
              <a:rPr lang="en-US" dirty="0">
                <a:hlinkClick r:id="rId5"/>
              </a:rPr>
              <a:t>The GeoParquet Ecosystem at 1.0.0</a:t>
            </a:r>
            <a:r>
              <a:rPr lang="en-US" dirty="0"/>
              <a:t>, blog, 4 Oct 2023</a:t>
            </a:r>
            <a:br>
              <a:rPr lang="en-US" dirty="0"/>
            </a:br>
            <a:br>
              <a:rPr lang="en-US" dirty="0"/>
            </a:br>
            <a:r>
              <a:rPr lang="en-US" dirty="0">
                <a:hlinkClick r:id="rId6"/>
              </a:rPr>
              <a:t>Spatial indexing in Geoparquet</a:t>
            </a:r>
            <a:r>
              <a:rPr lang="en-US" dirty="0"/>
              <a:t>  </a:t>
            </a:r>
            <a:r>
              <a:rPr lang="en-US" dirty="0" err="1"/>
              <a:t>youtube</a:t>
            </a:r>
            <a:r>
              <a:rPr lang="en-US" dirty="0"/>
              <a:t>, 28 May 2022</a:t>
            </a:r>
            <a:br>
              <a:rPr lang="en-US" dirty="0"/>
            </a:br>
            <a:br>
              <a:rPr lang="en-US" dirty="0"/>
            </a:br>
            <a:r>
              <a:rPr lang="en-US" dirty="0">
                <a:hlinkClick r:id="rId7"/>
              </a:rPr>
              <a:t># Performance Explorations of GeoParquet (and DuckDB)</a:t>
            </a:r>
            <a:r>
              <a:rPr lang="en-US" dirty="0"/>
              <a:t> blog, 14 August 2023</a:t>
            </a:r>
            <a:br>
              <a:rPr lang="en-US" dirty="0"/>
            </a:br>
            <a:br>
              <a:rPr lang="en-US" dirty="0"/>
            </a:br>
            <a:r>
              <a:rPr lang="en-US" dirty="0">
                <a:hlinkClick r:id="rId8"/>
              </a:rPr>
              <a:t># The Top 11 Open GeoParquet Datasets: Making big geospatial data easy</a:t>
            </a:r>
            <a:r>
              <a:rPr lang="en-US" dirty="0"/>
              <a:t>, blog, January 18, 2024</a:t>
            </a:r>
            <a:br>
              <a:rPr lang="en-US" dirty="0"/>
            </a:br>
            <a:br>
              <a:rPr lang="en-US" dirty="0"/>
            </a:br>
            <a:r>
              <a:rPr lang="en-US" dirty="0">
                <a:hlinkClick r:id="rId9"/>
              </a:rPr>
              <a:t>overture gis data</a:t>
            </a:r>
            <a:r>
              <a:rPr lang="en-US" dirty="0"/>
              <a:t>, blog, 05 November 2023</a:t>
            </a:r>
          </a:p>
        </p:txBody>
      </p:sp>
    </p:spTree>
    <p:extLst>
      <p:ext uri="{BB962C8B-B14F-4D97-AF65-F5344CB8AC3E}">
        <p14:creationId xmlns:p14="http://schemas.microsoft.com/office/powerpoint/2010/main" val="720031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EB6D8-4301-42EE-371D-F773C5EAB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34BF8-202C-2A07-6368-3F01646D6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4499"/>
            <a:ext cx="10515600" cy="4972464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/>
              <a:t>What is </a:t>
            </a:r>
            <a:r>
              <a:rPr lang="en-US" dirty="0" err="1"/>
              <a:t>geoparquet</a:t>
            </a:r>
            <a:r>
              <a:rPr lang="en-US" dirty="0"/>
              <a:t>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Cloud optimized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 err="1"/>
              <a:t>Columnstorage</a:t>
            </a: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 err="1"/>
              <a:t>Vectordata</a:t>
            </a:r>
            <a:endParaRPr lang="en-US" dirty="0"/>
          </a:p>
          <a:p>
            <a:r>
              <a:rPr lang="en-US" dirty="0"/>
              <a:t>How does it work</a:t>
            </a:r>
          </a:p>
          <a:p>
            <a:r>
              <a:rPr lang="en-US" dirty="0"/>
              <a:t>In the wild (overture)</a:t>
            </a:r>
          </a:p>
          <a:p>
            <a:r>
              <a:rPr lang="en-US" dirty="0"/>
              <a:t>Our first steps with parquet (</a:t>
            </a:r>
            <a:r>
              <a:rPr lang="en-US" dirty="0" err="1"/>
              <a:t>sensordata</a:t>
            </a:r>
            <a:r>
              <a:rPr lang="en-US" dirty="0"/>
              <a:t>)</a:t>
            </a:r>
          </a:p>
          <a:p>
            <a:r>
              <a:rPr lang="en-US" dirty="0"/>
              <a:t>Advantages / disadvantages</a:t>
            </a:r>
          </a:p>
          <a:p>
            <a:r>
              <a:rPr lang="en-US" dirty="0"/>
              <a:t>Now let's try geo-parquet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Create with OGR2OGR, upload to cloud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Throw URL in QGIS</a:t>
            </a:r>
          </a:p>
          <a:p>
            <a:r>
              <a:rPr lang="en-US" dirty="0"/>
              <a:t>Are there alternatives?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benchmark(from </a:t>
            </a:r>
            <a:r>
              <a:rPr lang="en-US" dirty="0" err="1"/>
              <a:t>leda</a:t>
            </a:r>
            <a:r>
              <a:rPr lang="en-US" dirty="0"/>
              <a:t>) / have slides at hand</a:t>
            </a:r>
          </a:p>
          <a:p>
            <a:r>
              <a:rPr lang="en-US" dirty="0"/>
              <a:t>Should I use </a:t>
            </a:r>
            <a:r>
              <a:rPr lang="en-US" dirty="0" err="1"/>
              <a:t>geoparquet</a:t>
            </a:r>
            <a:r>
              <a:rPr lang="en-US" dirty="0"/>
              <a:t>?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It depends.....</a:t>
            </a:r>
          </a:p>
          <a:p>
            <a:r>
              <a:rPr lang="en-US" dirty="0"/>
              <a:t>Further reading</a:t>
            </a:r>
          </a:p>
        </p:txBody>
      </p:sp>
    </p:spTree>
    <p:extLst>
      <p:ext uri="{BB962C8B-B14F-4D97-AF65-F5344CB8AC3E}">
        <p14:creationId xmlns:p14="http://schemas.microsoft.com/office/powerpoint/2010/main" val="2727625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046157-7E26-F6BB-5E93-AD3E6F91BAD0}"/>
              </a:ext>
            </a:extLst>
          </p:cNvPr>
          <p:cNvSpPr txBox="1"/>
          <p:nvPr/>
        </p:nvSpPr>
        <p:spPr>
          <a:xfrm>
            <a:off x="638735" y="1714499"/>
            <a:ext cx="10298205" cy="15881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400" dirty="0">
                <a:latin typeface="Aptos Display"/>
              </a:rPr>
              <a:t>Who knows </a:t>
            </a:r>
            <a:r>
              <a:rPr lang="en-US" sz="4400" dirty="0" err="1">
                <a:latin typeface="Aptos Display"/>
              </a:rPr>
              <a:t>geoparquet</a:t>
            </a:r>
            <a:r>
              <a:rPr lang="en-US" sz="4400" dirty="0">
                <a:latin typeface="Aptos Display"/>
              </a:rPr>
              <a:t>?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4400" dirty="0">
              <a:latin typeface="Aptos Display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7C4061-D3E7-6AD2-8BD7-E04EB8A47DC8}"/>
              </a:ext>
            </a:extLst>
          </p:cNvPr>
          <p:cNvSpPr txBox="1"/>
          <p:nvPr/>
        </p:nvSpPr>
        <p:spPr>
          <a:xfrm>
            <a:off x="634253" y="2729753"/>
            <a:ext cx="11136405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>
                <a:latin typeface="Aptos Display"/>
              </a:rPr>
              <a:t>Who has worked with </a:t>
            </a:r>
            <a:r>
              <a:rPr lang="en-US" sz="4400" dirty="0" err="1">
                <a:latin typeface="Aptos Display"/>
              </a:rPr>
              <a:t>geoparquet</a:t>
            </a:r>
            <a:r>
              <a:rPr lang="en-US" sz="4400" dirty="0">
                <a:latin typeface="Aptos Display"/>
              </a:rPr>
              <a:t>?​</a:t>
            </a:r>
          </a:p>
          <a:p>
            <a:r>
              <a:rPr lang="en-US" sz="4400" dirty="0">
                <a:latin typeface="Aptos Display"/>
              </a:rPr>
              <a:t>​</a:t>
            </a:r>
          </a:p>
          <a:p>
            <a:r>
              <a:rPr lang="en-US" sz="1200" dirty="0">
                <a:latin typeface="Calibri"/>
              </a:rPr>
              <a:t>​</a:t>
            </a:r>
            <a:endParaRPr lang="en-US" sz="1200" dirty="0">
              <a:latin typeface="Calibri"/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F671E7-C4ED-0187-97B2-78F8CACD16B7}"/>
              </a:ext>
            </a:extLst>
          </p:cNvPr>
          <p:cNvSpPr txBox="1"/>
          <p:nvPr/>
        </p:nvSpPr>
        <p:spPr>
          <a:xfrm>
            <a:off x="634253" y="3895164"/>
            <a:ext cx="10744199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>
                <a:latin typeface="Aptos Display"/>
              </a:rPr>
              <a:t>Anyone publishing data in </a:t>
            </a:r>
            <a:r>
              <a:rPr lang="en-US" sz="4400" dirty="0" err="1">
                <a:latin typeface="Aptos Display"/>
              </a:rPr>
              <a:t>geoparquet</a:t>
            </a:r>
            <a:r>
              <a:rPr lang="en-US" sz="4400" dirty="0">
                <a:latin typeface="Aptos Display"/>
              </a:rPr>
              <a:t>?​​</a:t>
            </a:r>
          </a:p>
          <a:p>
            <a:r>
              <a:rPr lang="en-US" sz="4400" dirty="0">
                <a:latin typeface="Aptos Display"/>
              </a:rPr>
              <a:t>​​</a:t>
            </a:r>
          </a:p>
          <a:p>
            <a:r>
              <a:rPr lang="en-US" sz="4400" dirty="0">
                <a:latin typeface="Aptos Display"/>
              </a:rPr>
              <a:t> ​​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7CFFDB-8AA9-03B6-806F-94CE203E5674}"/>
              </a:ext>
            </a:extLst>
          </p:cNvPr>
          <p:cNvSpPr txBox="1"/>
          <p:nvPr/>
        </p:nvSpPr>
        <p:spPr>
          <a:xfrm>
            <a:off x="634253" y="5071782"/>
            <a:ext cx="10172699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>
                <a:latin typeface="Aptos Display"/>
              </a:rPr>
              <a:t>Who knows how to pronounce it correctly?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EB3506-8CAD-5CBD-CF02-A1474884A3FA}"/>
              </a:ext>
            </a:extLst>
          </p:cNvPr>
          <p:cNvSpPr txBox="1"/>
          <p:nvPr/>
        </p:nvSpPr>
        <p:spPr>
          <a:xfrm>
            <a:off x="634254" y="264459"/>
            <a:ext cx="7035052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600" b="1" dirty="0">
                <a:latin typeface="Aptos Display"/>
              </a:rPr>
              <a:t>Before we begin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19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69E5F-F1DF-152A-4D09-C79A60B9B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Our first steps with Parquet @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C6CF8-9BEA-7593-BC1D-4A758BE03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dirty="0"/>
              <a:t>1.5 TB of road data, </a:t>
            </a:r>
            <a:r>
              <a:rPr lang="en-US" sz="2200" dirty="0" err="1"/>
              <a:t>postgis</a:t>
            </a:r>
            <a:r>
              <a:rPr lang="en-US" sz="2200" dirty="0"/>
              <a:t> doesn't scale well</a:t>
            </a:r>
          </a:p>
          <a:p>
            <a:pPr marL="0" indent="0">
              <a:buNone/>
            </a:pPr>
            <a:endParaRPr lang="en-US" sz="2200"/>
          </a:p>
          <a:p>
            <a:pPr marL="0" indent="0">
              <a:buNone/>
            </a:pPr>
            <a:r>
              <a:rPr lang="en-US" sz="2200" dirty="0"/>
              <a:t>We needed to do analytics</a:t>
            </a:r>
          </a:p>
          <a:p>
            <a:pPr marL="0" indent="0">
              <a:buNone/>
            </a:pPr>
            <a:endParaRPr lang="en-US" sz="2200"/>
          </a:p>
          <a:p>
            <a:pPr marL="0" indent="0">
              <a:buNone/>
            </a:pPr>
            <a:r>
              <a:rPr lang="en-US" sz="2200" dirty="0"/>
              <a:t>Parquet was cheap to host</a:t>
            </a:r>
          </a:p>
          <a:p>
            <a:pPr marL="0" indent="0">
              <a:buNone/>
            </a:pPr>
            <a:endParaRPr lang="en-US" sz="2200"/>
          </a:p>
          <a:p>
            <a:pPr marL="0" indent="0">
              <a:buNone/>
            </a:pPr>
            <a:r>
              <a:rPr lang="en-US" sz="2200" dirty="0" err="1"/>
              <a:t>Duckdb</a:t>
            </a:r>
            <a:r>
              <a:rPr lang="en-US" sz="2200" dirty="0"/>
              <a:t> upcoming database system for analytics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All of our </a:t>
            </a:r>
            <a:r>
              <a:rPr lang="en-US" sz="2200" dirty="0" err="1"/>
              <a:t>Sensordata</a:t>
            </a:r>
            <a:r>
              <a:rPr lang="en-US" sz="2200" dirty="0"/>
              <a:t> is now hosted as </a:t>
            </a:r>
            <a:r>
              <a:rPr lang="en-US" sz="2200" dirty="0" err="1"/>
              <a:t>parquetfiles</a:t>
            </a:r>
            <a:endParaRPr lang="en-US" sz="2200" dirty="0"/>
          </a:p>
        </p:txBody>
      </p:sp>
      <p:pic>
        <p:nvPicPr>
          <p:cNvPr id="5" name="Picture 4" descr="Baby Steps by Angela Rieck - Talbot Spy">
            <a:extLst>
              <a:ext uri="{FF2B5EF4-FFF2-40B4-BE49-F238E27FC236}">
                <a16:creationId xmlns:a16="http://schemas.microsoft.com/office/drawing/2014/main" id="{C0CBC4F5-F1CB-2403-6E6A-3CFDDFFFA4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967" r="19525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pic>
        <p:nvPicPr>
          <p:cNvPr id="4" name="Picture 3" descr="Geodan">
            <a:extLst>
              <a:ext uri="{FF2B5EF4-FFF2-40B4-BE49-F238E27FC236}">
                <a16:creationId xmlns:a16="http://schemas.microsoft.com/office/drawing/2014/main" id="{2877CFFF-6247-6582-456B-DD510AF0F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6554" y="686155"/>
            <a:ext cx="2743200" cy="97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4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D31CB-125B-AF5A-BBA6-3C3A3471C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b="1" dirty="0"/>
              <a:t>is </a:t>
            </a:r>
            <a:r>
              <a:rPr lang="en-US" dirty="0"/>
              <a:t>(geo)parquet?!</a:t>
            </a:r>
          </a:p>
        </p:txBody>
      </p:sp>
      <p:pic>
        <p:nvPicPr>
          <p:cNvPr id="4" name="Content Placeholder 3" descr="What is Parquet Flooring? Timeless Elegance and Durability">
            <a:extLst>
              <a:ext uri="{FF2B5EF4-FFF2-40B4-BE49-F238E27FC236}">
                <a16:creationId xmlns:a16="http://schemas.microsoft.com/office/drawing/2014/main" id="{82AEBD71-B8B9-B76A-C66C-E2602FE40F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63152" y="-2773"/>
            <a:ext cx="4928809" cy="181029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C7D5B9-3B71-B5F1-A8BE-F80F21C2F686}"/>
              </a:ext>
            </a:extLst>
          </p:cNvPr>
          <p:cNvSpPr txBox="1"/>
          <p:nvPr/>
        </p:nvSpPr>
        <p:spPr>
          <a:xfrm>
            <a:off x="837285" y="1487309"/>
            <a:ext cx="8893215" cy="43396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en-US" dirty="0"/>
              <a:t>File format</a:t>
            </a:r>
          </a:p>
          <a:p>
            <a:pPr marL="285750" indent="-285750">
              <a:buFont typeface="Calibri"/>
              <a:buChar char="-"/>
            </a:pPr>
            <a:r>
              <a:rPr lang="en-US" dirty="0"/>
              <a:t>Based on </a:t>
            </a:r>
            <a:r>
              <a:rPr lang="en-US" dirty="0" err="1"/>
              <a:t>apache</a:t>
            </a:r>
            <a:r>
              <a:rPr lang="en-US" dirty="0"/>
              <a:t> arrow format</a:t>
            </a:r>
          </a:p>
          <a:p>
            <a:pPr marL="285750" indent="-285750">
              <a:buFont typeface="Calibri"/>
              <a:buChar char="-"/>
            </a:pPr>
            <a:r>
              <a:rPr lang="en-US" dirty="0"/>
              <a:t>Column based</a:t>
            </a:r>
          </a:p>
          <a:p>
            <a:pPr marL="285750" indent="-285750">
              <a:buFont typeface="Calibri"/>
              <a:buChar char="-"/>
            </a:pPr>
            <a:r>
              <a:rPr lang="en-US" dirty="0"/>
              <a:t>Cloud optimized (header with block-range information)</a:t>
            </a:r>
          </a:p>
          <a:p>
            <a:pPr marL="285750" indent="-285750">
              <a:buFont typeface="Calibri"/>
              <a:buChar char="-"/>
            </a:pPr>
            <a:r>
              <a:rPr lang="en-US" dirty="0"/>
              <a:t>Extra </a:t>
            </a:r>
            <a:r>
              <a:rPr lang="en-US" dirty="0" err="1"/>
              <a:t>bbox</a:t>
            </a:r>
            <a:r>
              <a:rPr lang="en-US" dirty="0"/>
              <a:t> info stored for geometries</a:t>
            </a:r>
          </a:p>
          <a:p>
            <a:pPr marL="285750" indent="-285750">
              <a:buFont typeface="Calibri"/>
              <a:buChar char="-"/>
            </a:pPr>
            <a:endParaRPr lang="en-US" dirty="0"/>
          </a:p>
          <a:p>
            <a:pPr marL="285750" indent="-285750">
              <a:buFont typeface="Calibri"/>
              <a:buChar char="-"/>
            </a:pPr>
            <a:endParaRPr lang="en-US" sz="2400" i="1" dirty="0"/>
          </a:p>
          <a:p>
            <a:pPr marL="285750" indent="-285750">
              <a:buFont typeface="Calibri"/>
              <a:buChar char="-"/>
            </a:pPr>
            <a:endParaRPr lang="en-US" sz="2400" i="1" dirty="0"/>
          </a:p>
          <a:p>
            <a:pPr marL="285750" indent="-285750">
              <a:buFont typeface="Calibri"/>
              <a:buChar char="-"/>
            </a:pPr>
            <a:endParaRPr lang="en-US" sz="2400" i="1" dirty="0"/>
          </a:p>
          <a:p>
            <a:pPr marL="285750" indent="-285750">
              <a:buFont typeface="Calibri"/>
              <a:buChar char="-"/>
            </a:pPr>
            <a:endParaRPr lang="en-US" sz="2400" i="1" dirty="0"/>
          </a:p>
          <a:p>
            <a:pPr marL="285750" indent="-285750">
              <a:buFont typeface="Calibri"/>
              <a:buChar char="-"/>
            </a:pPr>
            <a:endParaRPr lang="en-US" sz="2400" i="1" dirty="0"/>
          </a:p>
          <a:p>
            <a:pPr marL="285750" indent="-285750">
              <a:buFont typeface="Calibri"/>
              <a:buChar char="-"/>
            </a:pPr>
            <a:endParaRPr lang="en-US" sz="2400" i="1" dirty="0"/>
          </a:p>
          <a:p>
            <a:r>
              <a:rPr lang="en-US" sz="2400" i="1" dirty="0"/>
              <a:t>"</a:t>
            </a:r>
            <a:r>
              <a:rPr lang="en-US" sz="2400" dirty="0">
                <a:ea typeface="+mn-lt"/>
                <a:cs typeface="+mn-lt"/>
              </a:rPr>
              <a:t>a modern alternative to CSV files"</a:t>
            </a:r>
            <a:r>
              <a:rPr lang="en-US" sz="2400" i="1" dirty="0"/>
              <a:t> (with geo data)</a:t>
            </a:r>
          </a:p>
        </p:txBody>
      </p:sp>
      <p:pic>
        <p:nvPicPr>
          <p:cNvPr id="7" name="Picture 6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175D5494-D36D-4701-C4F5-354BC6F9E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200" y="3627865"/>
            <a:ext cx="10438439" cy="142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96C13-3002-5816-22AF-E1755B9D9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it work?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4B4EDD-3DB5-D39D-3FE6-37E776F44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54" y="2120152"/>
            <a:ext cx="5046009" cy="2337548"/>
          </a:xfrm>
          <a:prstGeom prst="rect">
            <a:avLst/>
          </a:prstGeom>
        </p:spPr>
      </p:pic>
      <p:pic>
        <p:nvPicPr>
          <p:cNvPr id="5" name="Picture 4" descr="Parquet file format - everything you need to know! - Data Mozart">
            <a:extLst>
              <a:ext uri="{FF2B5EF4-FFF2-40B4-BE49-F238E27FC236}">
                <a16:creationId xmlns:a16="http://schemas.microsoft.com/office/drawing/2014/main" id="{17188F30-E5CD-C8EE-02D3-026AFAE95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53" y="1690568"/>
            <a:ext cx="7830668" cy="4413355"/>
          </a:xfrm>
          <a:prstGeom prst="rect">
            <a:avLst/>
          </a:prstGeom>
        </p:spPr>
      </p:pic>
      <p:pic>
        <p:nvPicPr>
          <p:cNvPr id="3" name="Picture 2" descr="Range Requests | HTTP: The Definitive Guide">
            <a:extLst>
              <a:ext uri="{FF2B5EF4-FFF2-40B4-BE49-F238E27FC236}">
                <a16:creationId xmlns:a16="http://schemas.microsoft.com/office/drawing/2014/main" id="{5D370791-673B-6A3A-8F7B-5349E5F5F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609" y="1456685"/>
            <a:ext cx="6335485" cy="52509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CF1C62-79C1-F01F-9A43-00B0C173DFC2}"/>
              </a:ext>
            </a:extLst>
          </p:cNvPr>
          <p:cNvSpPr txBox="1"/>
          <p:nvPr/>
        </p:nvSpPr>
        <p:spPr>
          <a:xfrm>
            <a:off x="9022336" y="1645663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Column oriented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7A1F40-1CDD-1A47-4B28-267C03F83505}"/>
              </a:ext>
            </a:extLst>
          </p:cNvPr>
          <p:cNvSpPr txBox="1"/>
          <p:nvPr/>
        </p:nvSpPr>
        <p:spPr>
          <a:xfrm>
            <a:off x="9021055" y="2278315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Metadata in header/footer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8BAE29-77E3-E2A2-3691-E79AE2396EF5}"/>
              </a:ext>
            </a:extLst>
          </p:cNvPr>
          <p:cNvSpPr txBox="1"/>
          <p:nvPr/>
        </p:nvSpPr>
        <p:spPr>
          <a:xfrm>
            <a:off x="9019774" y="310306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Range requests</a:t>
            </a:r>
          </a:p>
        </p:txBody>
      </p:sp>
    </p:spTree>
    <p:extLst>
      <p:ext uri="{BB962C8B-B14F-4D97-AF65-F5344CB8AC3E}">
        <p14:creationId xmlns:p14="http://schemas.microsoft.com/office/powerpoint/2010/main" val="295636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59695-5406-0254-5CC1-1E5C82566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Geoparquet</a:t>
            </a:r>
            <a:r>
              <a:rPr lang="en-US" dirty="0"/>
              <a:t> in the wild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E4DC6B9C-667F-3E18-8A55-2D876314F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17" y="1599347"/>
            <a:ext cx="4866311" cy="300483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30F5F91-06C0-C594-E303-4E3AD1F686B9}"/>
              </a:ext>
            </a:extLst>
          </p:cNvPr>
          <p:cNvSpPr/>
          <p:nvPr/>
        </p:nvSpPr>
        <p:spPr>
          <a:xfrm>
            <a:off x="2903316" y="3433822"/>
            <a:ext cx="1215341" cy="26043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screen shot of a computer&#10;&#10;Description automatically generated">
            <a:extLst>
              <a:ext uri="{FF2B5EF4-FFF2-40B4-BE49-F238E27FC236}">
                <a16:creationId xmlns:a16="http://schemas.microsoft.com/office/drawing/2014/main" id="{7A17B660-E0F3-2244-080F-5098F4A03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154" y="4572000"/>
            <a:ext cx="3467100" cy="2286000"/>
          </a:xfrm>
          <a:prstGeom prst="rect">
            <a:avLst/>
          </a:prstGeom>
        </p:spPr>
      </p:pic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3641875C-6BB2-BC9F-E4DE-F3F3318FC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133" y="1350379"/>
            <a:ext cx="6368773" cy="5507621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71E5A745-ED21-6207-AB9A-5EBEEA540F8F}"/>
              </a:ext>
            </a:extLst>
          </p:cNvPr>
          <p:cNvSpPr/>
          <p:nvPr/>
        </p:nvSpPr>
        <p:spPr>
          <a:xfrm>
            <a:off x="2237772" y="6240683"/>
            <a:ext cx="3028708" cy="64625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039F5B91-3A05-3930-2BF0-792818A558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022" y="1263629"/>
            <a:ext cx="7860055" cy="5671475"/>
          </a:xfrm>
          <a:prstGeom prst="rect">
            <a:avLst/>
          </a:prstGeom>
        </p:spPr>
      </p:pic>
      <p:pic>
        <p:nvPicPr>
          <p:cNvPr id="19" name="Picture 18" descr="A screenshot of a website&#10;&#10;Description automatically generated">
            <a:extLst>
              <a:ext uri="{FF2B5EF4-FFF2-40B4-BE49-F238E27FC236}">
                <a16:creationId xmlns:a16="http://schemas.microsoft.com/office/drawing/2014/main" id="{13BF97AD-22E2-4154-7F51-E82556CEA1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021" y="1186405"/>
            <a:ext cx="9111274" cy="567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4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MA bouwemmer 12 liter zwart">
            <a:extLst>
              <a:ext uri="{FF2B5EF4-FFF2-40B4-BE49-F238E27FC236}">
                <a16:creationId xmlns:a16="http://schemas.microsoft.com/office/drawing/2014/main" id="{7CE82963-6ABE-8FB7-DF6F-DDBC4E955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7883" y="4600682"/>
            <a:ext cx="2254250" cy="22542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80C8F4-63B6-D59E-D233-87987B17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create some parquet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EBFB2-EABE-5F3B-DCFA-089379244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368" y="2421137"/>
            <a:ext cx="790302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 New"/>
                <a:ea typeface="+mn-lt"/>
                <a:cs typeface="+mn-lt"/>
              </a:rPr>
              <a:t>ogr2ogr </a:t>
            </a:r>
            <a:r>
              <a:rPr lang="en-US" sz="1600" dirty="0" err="1">
                <a:latin typeface="Courier New"/>
                <a:ea typeface="+mn-lt"/>
                <a:cs typeface="+mn-lt"/>
              </a:rPr>
              <a:t>wegvakken.parquet</a:t>
            </a:r>
            <a:r>
              <a:rPr lang="en-US" sz="1600" dirty="0">
                <a:latin typeface="Courier New"/>
                <a:ea typeface="+mn-lt"/>
                <a:cs typeface="+mn-lt"/>
              </a:rPr>
              <a:t> PG:"" \</a:t>
            </a:r>
            <a:endParaRPr lang="en-US" sz="1600" dirty="0">
              <a:latin typeface="Courier New"/>
              <a:ea typeface="+mn-lt"/>
              <a:cs typeface="Courier New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Courier New"/>
                <a:ea typeface="+mn-lt"/>
                <a:cs typeface="+mn-lt"/>
              </a:rPr>
              <a:t> -</a:t>
            </a:r>
            <a:r>
              <a:rPr lang="en-US" sz="1600" dirty="0" err="1">
                <a:latin typeface="Courier New"/>
                <a:ea typeface="+mn-lt"/>
                <a:cs typeface="+mn-lt"/>
              </a:rPr>
              <a:t>sql</a:t>
            </a:r>
            <a:r>
              <a:rPr lang="en-US" sz="1600" dirty="0">
                <a:latin typeface="Courier New"/>
                <a:ea typeface="+mn-lt"/>
                <a:cs typeface="+mn-lt"/>
              </a:rPr>
              <a:t> "SELECT * FROM </a:t>
            </a:r>
            <a:r>
              <a:rPr lang="en-US" sz="1600" dirty="0" err="1">
                <a:latin typeface="Courier New"/>
                <a:ea typeface="+mn-lt"/>
                <a:cs typeface="+mn-lt"/>
              </a:rPr>
              <a:t>nwb.wegvakken</a:t>
            </a:r>
            <a:r>
              <a:rPr lang="en-US" sz="1600" dirty="0">
                <a:latin typeface="Courier New"/>
                <a:ea typeface="+mn-lt"/>
                <a:cs typeface="+mn-lt"/>
              </a:rPr>
              <a:t> </a:t>
            </a:r>
            <a:r>
              <a:rPr lang="en-US" sz="1600" b="1" dirty="0">
                <a:latin typeface="Courier New"/>
                <a:ea typeface="+mn-lt"/>
                <a:cs typeface="+mn-lt"/>
              </a:rPr>
              <a:t>ORDER BY </a:t>
            </a:r>
            <a:r>
              <a:rPr lang="en-US" sz="1600" b="1" dirty="0" err="1">
                <a:latin typeface="Courier New"/>
                <a:ea typeface="+mn-lt"/>
                <a:cs typeface="+mn-lt"/>
              </a:rPr>
              <a:t>wkb_geometry</a:t>
            </a:r>
            <a:r>
              <a:rPr lang="en-US" sz="1600" dirty="0">
                <a:latin typeface="Courier New"/>
                <a:ea typeface="+mn-lt"/>
                <a:cs typeface="+mn-lt"/>
              </a:rPr>
              <a:t>"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E11CD93-8BF0-7FEA-B6F6-787FDF79B2AE}"/>
              </a:ext>
            </a:extLst>
          </p:cNvPr>
          <p:cNvSpPr txBox="1">
            <a:spLocks/>
          </p:cNvSpPr>
          <p:nvPr/>
        </p:nvSpPr>
        <p:spPr>
          <a:xfrm>
            <a:off x="7361944" y="3616751"/>
            <a:ext cx="49254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Dump in a </a:t>
            </a:r>
            <a:r>
              <a:rPr lang="en-US" dirty="0">
                <a:hlinkClick r:id="rId3"/>
              </a:rPr>
              <a:t>bucket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82AEEF-F646-F1A2-5EDB-682C35E4F98B}"/>
              </a:ext>
            </a:extLst>
          </p:cNvPr>
          <p:cNvSpPr txBox="1"/>
          <p:nvPr/>
        </p:nvSpPr>
        <p:spPr>
          <a:xfrm>
            <a:off x="1917807" y="1712899"/>
            <a:ext cx="759118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From 1.5 million road segments in the Netherlands</a:t>
            </a:r>
          </a:p>
        </p:txBody>
      </p:sp>
      <p:pic>
        <p:nvPicPr>
          <p:cNvPr id="8" name="Picture 7" descr="A map of a city&#10;&#10;Description automatically generated">
            <a:extLst>
              <a:ext uri="{FF2B5EF4-FFF2-40B4-BE49-F238E27FC236}">
                <a16:creationId xmlns:a16="http://schemas.microsoft.com/office/drawing/2014/main" id="{5DA5ACAF-A793-B17D-51EA-DCDB76926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1" y="4189679"/>
            <a:ext cx="6975182" cy="266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15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61C29-EB92-C040-372B-AA309DAA4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analysis in </a:t>
            </a:r>
            <a:r>
              <a:rPr lang="en-US" dirty="0" err="1"/>
              <a:t>DuckDB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2FFA7-9981-F2EC-9EFB-DEABF800E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4419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0">
              <a:spcBef>
                <a:spcPts val="0"/>
              </a:spcBef>
              <a:buNone/>
            </a:pPr>
            <a:r>
              <a:rPr lang="en-US" sz="1050" dirty="0">
                <a:latin typeface="Miriam Fixed"/>
                <a:ea typeface="+mn-lt"/>
                <a:cs typeface="+mn-lt"/>
              </a:rPr>
              <a:t>SELECT avg(</a:t>
            </a:r>
            <a:r>
              <a:rPr lang="en-US" sz="1050" dirty="0" err="1">
                <a:latin typeface="Miriam Fixed"/>
                <a:ea typeface="+mn-lt"/>
                <a:cs typeface="+mn-lt"/>
              </a:rPr>
              <a:t>ST_Area</a:t>
            </a:r>
            <a:r>
              <a:rPr lang="en-US" sz="1050" dirty="0">
                <a:latin typeface="Miriam Fixed"/>
                <a:ea typeface="+mn-lt"/>
                <a:cs typeface="+mn-lt"/>
              </a:rPr>
              <a:t>(</a:t>
            </a:r>
            <a:r>
              <a:rPr lang="en-US" sz="1050" dirty="0" err="1">
                <a:latin typeface="Miriam Fixed"/>
                <a:ea typeface="+mn-lt"/>
                <a:cs typeface="+mn-lt"/>
              </a:rPr>
              <a:t>geom</a:t>
            </a:r>
            <a:r>
              <a:rPr lang="en-US" sz="1050" dirty="0">
                <a:latin typeface="Miriam Fixed"/>
                <a:ea typeface="+mn-lt"/>
                <a:cs typeface="+mn-lt"/>
              </a:rPr>
              <a:t>)) as </a:t>
            </a:r>
            <a:r>
              <a:rPr lang="en-US" sz="1050" dirty="0" err="1">
                <a:latin typeface="Miriam Fixed"/>
                <a:ea typeface="+mn-lt"/>
                <a:cs typeface="+mn-lt"/>
              </a:rPr>
              <a:t>avg_area</a:t>
            </a:r>
            <a:endParaRPr lang="en-US" dirty="0" err="1"/>
          </a:p>
          <a:p>
            <a:pPr indent="0">
              <a:spcBef>
                <a:spcPts val="0"/>
              </a:spcBef>
              <a:buNone/>
            </a:pPr>
            <a:r>
              <a:rPr lang="en-US" sz="1050" dirty="0">
                <a:latin typeface="Miriam Fixed"/>
                <a:ea typeface="+mn-lt"/>
                <a:cs typeface="+mn-lt"/>
              </a:rPr>
              <a:t>FROM </a:t>
            </a:r>
            <a:r>
              <a:rPr lang="en-US" sz="1050" err="1">
                <a:latin typeface="Miriam Fixed"/>
                <a:ea typeface="+mn-lt"/>
                <a:cs typeface="+mn-lt"/>
              </a:rPr>
              <a:t>read_parquet</a:t>
            </a:r>
            <a:r>
              <a:rPr lang="en-US" sz="1050" dirty="0">
                <a:latin typeface="Miriam Fixed"/>
                <a:ea typeface="+mn-lt"/>
                <a:cs typeface="+mn-lt"/>
              </a:rPr>
              <a:t>('</a:t>
            </a:r>
            <a:r>
              <a:rPr lang="en-US" sz="1050" i="1" dirty="0">
                <a:latin typeface="Miriam Fixed"/>
                <a:ea typeface="+mn-lt"/>
                <a:cs typeface="+mn-lt"/>
              </a:rPr>
              <a:t>https://storage.googleapis.com/</a:t>
            </a:r>
            <a:r>
              <a:rPr lang="en-US" sz="1050" i="1" err="1">
                <a:latin typeface="Miriam Fixed"/>
                <a:ea typeface="+mn-lt"/>
                <a:cs typeface="+mn-lt"/>
              </a:rPr>
              <a:t>sogelink</a:t>
            </a:r>
            <a:r>
              <a:rPr lang="en-US" sz="1050" i="1" dirty="0">
                <a:latin typeface="Miriam Fixed"/>
                <a:ea typeface="+mn-lt"/>
                <a:cs typeface="+mn-lt"/>
              </a:rPr>
              <a:t>-research-public/projects/</a:t>
            </a:r>
            <a:r>
              <a:rPr lang="en-US" sz="1050" i="1" err="1">
                <a:latin typeface="Miriam Fixed"/>
                <a:ea typeface="+mn-lt"/>
                <a:cs typeface="+mn-lt"/>
              </a:rPr>
              <a:t>tomt</a:t>
            </a:r>
            <a:r>
              <a:rPr lang="en-US" sz="1050" i="1" dirty="0">
                <a:latin typeface="Miriam Fixed"/>
                <a:ea typeface="+mn-lt"/>
                <a:cs typeface="+mn-lt"/>
              </a:rPr>
              <a:t>/</a:t>
            </a:r>
            <a:r>
              <a:rPr lang="en-US" sz="1050" i="1" err="1">
                <a:latin typeface="Miriam Fixed"/>
                <a:ea typeface="+mn-lt"/>
                <a:cs typeface="+mn-lt"/>
              </a:rPr>
              <a:t>bag_pand.parquet</a:t>
            </a:r>
            <a:r>
              <a:rPr lang="en-US" sz="1050" dirty="0">
                <a:latin typeface="Miriam Fixed"/>
                <a:ea typeface="+mn-lt"/>
                <a:cs typeface="+mn-lt"/>
              </a:rPr>
              <a:t>') </a:t>
            </a:r>
          </a:p>
          <a:p>
            <a:pPr indent="0">
              <a:spcBef>
                <a:spcPts val="0"/>
              </a:spcBef>
              <a:buNone/>
            </a:pPr>
            <a:r>
              <a:rPr lang="en-US" sz="1050" dirty="0">
                <a:latin typeface="Miriam Fixed"/>
                <a:ea typeface="+mn-lt"/>
                <a:cs typeface="+mn-lt"/>
              </a:rPr>
              <a:t>WHERE </a:t>
            </a:r>
            <a:r>
              <a:rPr lang="en-US" sz="1050" err="1">
                <a:latin typeface="Miriam Fixed"/>
                <a:ea typeface="+mn-lt"/>
                <a:cs typeface="+mn-lt"/>
              </a:rPr>
              <a:t>ST_Intersects</a:t>
            </a:r>
            <a:r>
              <a:rPr lang="en-US" sz="1050" dirty="0">
                <a:latin typeface="Miriam Fixed"/>
                <a:ea typeface="+mn-lt"/>
                <a:cs typeface="+mn-lt"/>
              </a:rPr>
              <a:t>(</a:t>
            </a:r>
            <a:r>
              <a:rPr lang="en-US" sz="1050" err="1">
                <a:latin typeface="Miriam Fixed"/>
                <a:ea typeface="+mn-lt"/>
                <a:cs typeface="+mn-lt"/>
              </a:rPr>
              <a:t>geom</a:t>
            </a:r>
            <a:r>
              <a:rPr lang="en-US" sz="1050" dirty="0">
                <a:latin typeface="Miriam Fixed"/>
                <a:ea typeface="+mn-lt"/>
                <a:cs typeface="+mn-lt"/>
              </a:rPr>
              <a:t>, </a:t>
            </a:r>
            <a:r>
              <a:rPr lang="en-US" sz="1050" err="1">
                <a:latin typeface="Miriam Fixed"/>
                <a:ea typeface="+mn-lt"/>
                <a:cs typeface="+mn-lt"/>
              </a:rPr>
              <a:t>ST_MakeEnvelope</a:t>
            </a:r>
            <a:r>
              <a:rPr lang="en-US" sz="1050" dirty="0">
                <a:latin typeface="Miriam Fixed"/>
                <a:ea typeface="+mn-lt"/>
                <a:cs typeface="+mn-lt"/>
              </a:rPr>
              <a:t>(84656, 452996, 85272, 453380))</a:t>
            </a:r>
          </a:p>
          <a:p>
            <a:pPr indent="0">
              <a:spcBef>
                <a:spcPts val="0"/>
              </a:spcBef>
              <a:buNone/>
            </a:pPr>
            <a:r>
              <a:rPr lang="en-US" sz="1050" dirty="0">
                <a:latin typeface="Miriam Fixed"/>
                <a:ea typeface="+mn-lt"/>
                <a:cs typeface="+mn-lt"/>
              </a:rPr>
              <a:t>AND </a:t>
            </a:r>
            <a:r>
              <a:rPr lang="en-US" sz="1050" err="1">
                <a:latin typeface="Miriam Fixed"/>
                <a:ea typeface="+mn-lt"/>
                <a:cs typeface="+mn-lt"/>
              </a:rPr>
              <a:t>geom_bbox.xmin</a:t>
            </a:r>
            <a:r>
              <a:rPr lang="en-US" sz="1050" dirty="0">
                <a:latin typeface="Miriam Fixed"/>
                <a:ea typeface="+mn-lt"/>
                <a:cs typeface="+mn-lt"/>
              </a:rPr>
              <a:t> &gt; 84656 AND </a:t>
            </a:r>
            <a:r>
              <a:rPr lang="en-US" sz="1050" err="1">
                <a:latin typeface="Miriam Fixed"/>
                <a:ea typeface="+mn-lt"/>
                <a:cs typeface="+mn-lt"/>
              </a:rPr>
              <a:t>geom_bbox.ymin</a:t>
            </a:r>
            <a:r>
              <a:rPr lang="en-US" sz="1050" dirty="0">
                <a:latin typeface="Miriam Fixed"/>
                <a:ea typeface="+mn-lt"/>
                <a:cs typeface="+mn-lt"/>
              </a:rPr>
              <a:t> &gt; 452996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>
                <a:latin typeface="Miriam Fixed"/>
                <a:ea typeface="+mn-lt"/>
                <a:cs typeface="+mn-lt"/>
              </a:rPr>
              <a:t>  AND </a:t>
            </a:r>
            <a:r>
              <a:rPr lang="en-US" sz="1050" dirty="0" err="1">
                <a:latin typeface="Miriam Fixed"/>
                <a:ea typeface="+mn-lt"/>
                <a:cs typeface="+mn-lt"/>
              </a:rPr>
              <a:t>geom_bbox.xmax</a:t>
            </a:r>
            <a:r>
              <a:rPr lang="en-US" sz="1050" dirty="0">
                <a:latin typeface="Miriam Fixed"/>
                <a:ea typeface="+mn-lt"/>
                <a:cs typeface="+mn-lt"/>
              </a:rPr>
              <a:t> &lt; 85272 AND </a:t>
            </a:r>
            <a:r>
              <a:rPr lang="en-US" sz="1050" dirty="0" err="1">
                <a:latin typeface="Miriam Fixed"/>
                <a:ea typeface="+mn-lt"/>
                <a:cs typeface="+mn-lt"/>
              </a:rPr>
              <a:t>geom_bbox.ymax</a:t>
            </a:r>
            <a:r>
              <a:rPr lang="en-US" sz="1050" dirty="0">
                <a:latin typeface="Miriam Fixed"/>
                <a:ea typeface="+mn-lt"/>
                <a:cs typeface="+mn-lt"/>
              </a:rPr>
              <a:t> &lt; 453380;</a:t>
            </a:r>
          </a:p>
        </p:txBody>
      </p:sp>
    </p:spTree>
    <p:extLst>
      <p:ext uri="{BB962C8B-B14F-4D97-AF65-F5344CB8AC3E}">
        <p14:creationId xmlns:p14="http://schemas.microsoft.com/office/powerpoint/2010/main" val="767235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16</Slides>
  <Notes>2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Should you use Geo-parquet?</vt:lpstr>
      <vt:lpstr>Contents</vt:lpstr>
      <vt:lpstr>PowerPoint Presentation</vt:lpstr>
      <vt:lpstr>Our first steps with Parquet @</vt:lpstr>
      <vt:lpstr>What is (geo)parquet?!</vt:lpstr>
      <vt:lpstr>How does it work?</vt:lpstr>
      <vt:lpstr>Geoparquet in the wild</vt:lpstr>
      <vt:lpstr>Lets create some parquet data</vt:lpstr>
      <vt:lpstr>Do analysis in DuckDB</vt:lpstr>
      <vt:lpstr>Use it in QGIS?</vt:lpstr>
      <vt:lpstr>Performance benchmark</vt:lpstr>
      <vt:lpstr>PowerPoint Presentation</vt:lpstr>
      <vt:lpstr>Should you use Geoparquet?</vt:lpstr>
      <vt:lpstr>Geoparquet</vt:lpstr>
      <vt:lpstr>Happy mapping!</vt:lpstr>
      <vt:lpstr>Background 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598</cp:revision>
  <dcterms:created xsi:type="dcterms:W3CDTF">2024-09-24T14:57:04Z</dcterms:created>
  <dcterms:modified xsi:type="dcterms:W3CDTF">2024-09-26T10:26:03Z</dcterms:modified>
</cp:coreProperties>
</file>