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4"/>
    <p:sldMasterId id="2147483683" r:id="rId5"/>
  </p:sldMasterIdLst>
  <p:notesMasterIdLst>
    <p:notesMasterId r:id="rId22"/>
  </p:notesMasterIdLst>
  <p:sldIdLst>
    <p:sldId id="277" r:id="rId6"/>
    <p:sldId id="282" r:id="rId7"/>
    <p:sldId id="278" r:id="rId8"/>
    <p:sldId id="279" r:id="rId9"/>
    <p:sldId id="283" r:id="rId10"/>
    <p:sldId id="284" r:id="rId11"/>
    <p:sldId id="261" r:id="rId12"/>
    <p:sldId id="289" r:id="rId13"/>
    <p:sldId id="286" r:id="rId14"/>
    <p:sldId id="288" r:id="rId15"/>
    <p:sldId id="290" r:id="rId16"/>
    <p:sldId id="291" r:id="rId17"/>
    <p:sldId id="292" r:id="rId18"/>
    <p:sldId id="293" r:id="rId19"/>
    <p:sldId id="285" r:id="rId20"/>
    <p:sldId id="287" r:id="rId21"/>
  </p:sldIdLst>
  <p:sldSz cx="12192000" cy="6858000"/>
  <p:notesSz cx="6797675" cy="9926638"/>
  <p:embeddedFontLst>
    <p:embeddedFont>
      <p:font typeface="IBM Plex Sans" panose="020B0503050203000203" pitchFamily="34" charset="0"/>
      <p:regular r:id="rId23"/>
      <p:bold r:id="rId24"/>
      <p:italic r:id="rId25"/>
      <p:boldItalic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Montserrat ExtraBold" panose="00000900000000000000" pitchFamily="2" charset="0"/>
      <p:bold r:id="rId31"/>
    </p:embeddedFont>
    <p:embeddedFont>
      <p:font typeface="Montserrat ExtraLight" panose="00000300000000000000" pitchFamily="2" charset="0"/>
      <p:regular r:id="rId32"/>
      <p:bold r:id="rId33"/>
      <p:italic r:id="rId34"/>
      <p:boldItalic r:id="rId35"/>
    </p:embeddedFont>
    <p:embeddedFont>
      <p:font typeface="Montserrat Light" panose="00000400000000000000" pitchFamily="2" charset="0"/>
      <p:regular r:id="rId36"/>
      <p:bold r:id="rId37"/>
      <p:italic r:id="rId38"/>
      <p:boldItalic r:id="rId39"/>
    </p:embeddedFont>
    <p:embeddedFont>
      <p:font typeface="Wandohope" panose="02030603000000000000" pitchFamily="18" charset="-128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450">
          <p15:clr>
            <a:srgbClr val="A4A3A4"/>
          </p15:clr>
        </p15:guide>
        <p15:guide id="2" pos="665">
          <p15:clr>
            <a:srgbClr val="A4A3A4"/>
          </p15:clr>
        </p15:guide>
        <p15:guide id="3" pos="393">
          <p15:clr>
            <a:srgbClr val="A4A3A4"/>
          </p15:clr>
        </p15:guide>
        <p15:guide id="4" orient="horz" pos="41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12B"/>
    <a:srgbClr val="1C1C1C"/>
    <a:srgbClr val="808080"/>
    <a:srgbClr val="CAC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29ED31-8EA7-4E98-9D7D-739CA3EE5DC2}" v="353" dt="2024-09-24T14:41:13.054"/>
  </p1510:revLst>
</p1510:revInfo>
</file>

<file path=ppt/tableStyles.xml><?xml version="1.0" encoding="utf-8"?>
<a:tblStyleLst xmlns:a="http://schemas.openxmlformats.org/drawingml/2006/main" def="{30B1285B-E28D-4365-BC80-CB83B6E6B7E0}">
  <a:tblStyle styleId="{30B1285B-E28D-4365-BC80-CB83B6E6B7E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 b="off" i="off"/>
      <a:tcStyle>
        <a:tcBdr/>
      </a:tcStyle>
    </a:band2H>
    <a:band1V>
      <a:tcTxStyle b="off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 b="off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213" autoAdjust="0"/>
  </p:normalViewPr>
  <p:slideViewPr>
    <p:cSldViewPr snapToGrid="0">
      <p:cViewPr varScale="1">
        <p:scale>
          <a:sx n="47" d="100"/>
          <a:sy n="47" d="100"/>
        </p:scale>
        <p:origin x="1324" y="24"/>
      </p:cViewPr>
      <p:guideLst>
        <p:guide pos="5450"/>
        <p:guide pos="665"/>
        <p:guide pos="393"/>
        <p:guide orient="horz" pos="41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19748" cy="54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6574" y="0"/>
            <a:ext cx="2919748" cy="54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305" cy="424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10235580"/>
            <a:ext cx="2919748" cy="54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6574" y="10235580"/>
            <a:ext cx="2919748" cy="54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buClr>
                <a:schemeClr val="accent6"/>
              </a:buClr>
              <a:buSzPts val="1120"/>
              <a:buFont typeface="Arial" panose="020B0604020202020204" pitchFamily="34" charset="0"/>
              <a:buChar char="•"/>
            </a:pPr>
            <a:r>
              <a:rPr lang="en-US" dirty="0"/>
              <a:t>Introduction: </a:t>
            </a:r>
          </a:p>
          <a:p>
            <a:pPr marL="742950" lvl="1" indent="-285750">
              <a:buClr>
                <a:schemeClr val="accent6"/>
              </a:buClr>
              <a:buSzPts val="1120"/>
              <a:buFont typeface="Arial" panose="020B0604020202020204" pitchFamily="34" charset="0"/>
              <a:buChar char="•"/>
            </a:pPr>
            <a:r>
              <a:rPr lang="en-US" dirty="0"/>
              <a:t>How did we get together?</a:t>
            </a:r>
          </a:p>
          <a:p>
            <a:pPr marL="742950" lvl="1" indent="-285750">
              <a:buClr>
                <a:schemeClr val="accent6"/>
              </a:buClr>
              <a:buSzPts val="1120"/>
              <a:buFont typeface="Arial" panose="020B0604020202020204" pitchFamily="34" charset="0"/>
              <a:buChar char="•"/>
            </a:pPr>
            <a:r>
              <a:rPr lang="en-US" dirty="0"/>
              <a:t>Why OS? </a:t>
            </a:r>
          </a:p>
          <a:p>
            <a:pPr marL="742950" lvl="1" indent="-285750">
              <a:buClr>
                <a:schemeClr val="accent6"/>
              </a:buClr>
              <a:buSzPts val="1120"/>
              <a:buFont typeface="Arial" panose="020B0604020202020204" pitchFamily="34" charset="0"/>
              <a:buChar char="•"/>
            </a:pPr>
            <a:r>
              <a:rPr lang="en-US" dirty="0"/>
              <a:t>Why a generic viewer?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Goals/priorities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Functionality (demo!)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Lookout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Functional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Conclusion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1502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2:notes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305" cy="42431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6369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2:notes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305" cy="42431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2:notes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305" cy="42431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086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1014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3512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8077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235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1374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2:notes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305" cy="42431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112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0" y="1597006"/>
            <a:ext cx="408438" cy="1668124"/>
          </a:xfrm>
          <a:custGeom>
            <a:avLst/>
            <a:gdLst/>
            <a:ahLst/>
            <a:cxnLst/>
            <a:rect l="l" t="t" r="r" b="b"/>
            <a:pathLst>
              <a:path w="109042" h="445345" extrusionOk="0">
                <a:moveTo>
                  <a:pt x="0" y="0"/>
                </a:moveTo>
                <a:lnTo>
                  <a:pt x="71601" y="41353"/>
                </a:lnTo>
                <a:cubicBezTo>
                  <a:pt x="94765" y="54727"/>
                  <a:pt x="109036" y="79440"/>
                  <a:pt x="109042" y="106188"/>
                </a:cubicBezTo>
                <a:lnTo>
                  <a:pt x="109042" y="339139"/>
                </a:lnTo>
                <a:cubicBezTo>
                  <a:pt x="109048" y="365895"/>
                  <a:pt x="94773" y="390622"/>
                  <a:pt x="71601" y="404001"/>
                </a:cubicBezTo>
                <a:lnTo>
                  <a:pt x="0" y="445345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1175C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>
            <a:spLocks noGrp="1"/>
          </p:cNvSpPr>
          <p:nvPr>
            <p:ph type="body" idx="2"/>
          </p:nvPr>
        </p:nvSpPr>
        <p:spPr>
          <a:xfrm>
            <a:off x="767046" y="1895469"/>
            <a:ext cx="4211354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3"/>
          </p:nvPr>
        </p:nvSpPr>
        <p:spPr>
          <a:xfrm>
            <a:off x="5707063" y="1892300"/>
            <a:ext cx="5967579" cy="2587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120"/>
              <a:buFont typeface="Montserrat Light"/>
              <a:buNone/>
              <a:defRPr sz="14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18"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8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38" name="Google Shape;338;p28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8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0" name="Google Shape;340;p28"/>
          <p:cNvSpPr/>
          <p:nvPr/>
        </p:nvSpPr>
        <p:spPr>
          <a:xfrm>
            <a:off x="0" y="1591811"/>
            <a:ext cx="408438" cy="1668124"/>
          </a:xfrm>
          <a:custGeom>
            <a:avLst/>
            <a:gdLst/>
            <a:ahLst/>
            <a:cxnLst/>
            <a:rect l="l" t="t" r="r" b="b"/>
            <a:pathLst>
              <a:path w="109042" h="445345" extrusionOk="0">
                <a:moveTo>
                  <a:pt x="0" y="0"/>
                </a:moveTo>
                <a:lnTo>
                  <a:pt x="71601" y="41353"/>
                </a:lnTo>
                <a:cubicBezTo>
                  <a:pt x="94765" y="54727"/>
                  <a:pt x="109036" y="79440"/>
                  <a:pt x="109042" y="106188"/>
                </a:cubicBezTo>
                <a:lnTo>
                  <a:pt x="109042" y="339139"/>
                </a:lnTo>
                <a:cubicBezTo>
                  <a:pt x="109048" y="365895"/>
                  <a:pt x="94773" y="390622"/>
                  <a:pt x="71601" y="404001"/>
                </a:cubicBezTo>
                <a:lnTo>
                  <a:pt x="0" y="445345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1175C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8"/>
          <p:cNvSpPr txBox="1">
            <a:spLocks noGrp="1"/>
          </p:cNvSpPr>
          <p:nvPr>
            <p:ph type="body" idx="2"/>
          </p:nvPr>
        </p:nvSpPr>
        <p:spPr>
          <a:xfrm>
            <a:off x="767046" y="1895469"/>
            <a:ext cx="4211354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28"/>
          <p:cNvSpPr txBox="1">
            <a:spLocks noGrp="1"/>
          </p:cNvSpPr>
          <p:nvPr>
            <p:ph type="body" idx="3"/>
          </p:nvPr>
        </p:nvSpPr>
        <p:spPr>
          <a:xfrm>
            <a:off x="766763" y="3083339"/>
            <a:ext cx="4211637" cy="232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3" name="Google Shape;343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19">
    <p:bg>
      <p:bgPr>
        <a:solidFill>
          <a:schemeClr val="lt1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"/>
          <p:cNvSpPr>
            <a:spLocks noGrp="1"/>
          </p:cNvSpPr>
          <p:nvPr>
            <p:ph type="pic" idx="2"/>
          </p:nvPr>
        </p:nvSpPr>
        <p:spPr>
          <a:xfrm>
            <a:off x="4581192" y="0"/>
            <a:ext cx="7610808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46" name="Google Shape;346;p29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50" name="Google Shape;350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Diapositive de titre">
  <p:cSld name="16_Diapositive de titre 2"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58376" y="2943983"/>
            <a:ext cx="4275248" cy="868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apositive de titre">
  <p:cSld name="9_Diapositive de titre">
    <p:bg>
      <p:bgPr>
        <a:solidFill>
          <a:schemeClr val="lt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1"/>
          <p:cNvSpPr/>
          <p:nvPr/>
        </p:nvSpPr>
        <p:spPr>
          <a:xfrm rot="10800000" flipH="1">
            <a:off x="0" y="6400800"/>
            <a:ext cx="12192000" cy="4572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1112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1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357" name="Google Shape;35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58376" y="2943983"/>
            <a:ext cx="4275248" cy="86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20">
    <p:bg>
      <p:bgPr>
        <a:solidFill>
          <a:schemeClr val="lt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2"/>
          <p:cNvSpPr/>
          <p:nvPr/>
        </p:nvSpPr>
        <p:spPr>
          <a:xfrm>
            <a:off x="-55926" y="-8372"/>
            <a:ext cx="4459931" cy="6515083"/>
          </a:xfrm>
          <a:custGeom>
            <a:avLst/>
            <a:gdLst/>
            <a:ahLst/>
            <a:cxnLst/>
            <a:rect l="l" t="t" r="r" b="b"/>
            <a:pathLst>
              <a:path w="378886" h="553478" extrusionOk="0">
                <a:moveTo>
                  <a:pt x="378886" y="578"/>
                </a:moveTo>
                <a:lnTo>
                  <a:pt x="378886" y="292908"/>
                </a:lnTo>
                <a:lnTo>
                  <a:pt x="378886" y="292908"/>
                </a:lnTo>
                <a:cubicBezTo>
                  <a:pt x="378894" y="329954"/>
                  <a:pt x="359129" y="364190"/>
                  <a:pt x="327046" y="382714"/>
                </a:cubicBezTo>
                <a:lnTo>
                  <a:pt x="47952" y="543868"/>
                </a:lnTo>
                <a:cubicBezTo>
                  <a:pt x="27737" y="554813"/>
                  <a:pt x="9445" y="555172"/>
                  <a:pt x="3613" y="551060"/>
                </a:cubicBezTo>
                <a:cubicBezTo>
                  <a:pt x="2409" y="367373"/>
                  <a:pt x="1204" y="183687"/>
                  <a:pt x="0" y="0"/>
                </a:cubicBezTo>
                <a:lnTo>
                  <a:pt x="378886" y="578"/>
                </a:lnTo>
                <a:close/>
              </a:path>
            </a:pathLst>
          </a:custGeom>
          <a:solidFill>
            <a:srgbClr val="00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2"/>
          <p:cNvSpPr txBox="1">
            <a:spLocks noGrp="1"/>
          </p:cNvSpPr>
          <p:nvPr>
            <p:ph type="body" idx="1"/>
          </p:nvPr>
        </p:nvSpPr>
        <p:spPr>
          <a:xfrm>
            <a:off x="767045" y="1071168"/>
            <a:ext cx="3228975" cy="51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16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32"/>
          <p:cNvSpPr txBox="1">
            <a:spLocks noGrp="1"/>
          </p:cNvSpPr>
          <p:nvPr>
            <p:ph type="body" idx="2"/>
          </p:nvPr>
        </p:nvSpPr>
        <p:spPr>
          <a:xfrm>
            <a:off x="767045" y="1683271"/>
            <a:ext cx="3228975" cy="8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ExtraLight"/>
              <a:buNone/>
              <a:defRPr sz="10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32"/>
          <p:cNvSpPr txBox="1">
            <a:spLocks noGrp="1"/>
          </p:cNvSpPr>
          <p:nvPr>
            <p:ph type="body" idx="3"/>
          </p:nvPr>
        </p:nvSpPr>
        <p:spPr>
          <a:xfrm>
            <a:off x="767045" y="2926523"/>
            <a:ext cx="3228975" cy="51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16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32"/>
          <p:cNvSpPr txBox="1">
            <a:spLocks noGrp="1"/>
          </p:cNvSpPr>
          <p:nvPr>
            <p:ph type="body" idx="4"/>
          </p:nvPr>
        </p:nvSpPr>
        <p:spPr>
          <a:xfrm>
            <a:off x="767045" y="3538626"/>
            <a:ext cx="3228975" cy="8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 ExtraLight"/>
              <a:buNone/>
              <a:defRPr sz="10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5" name="Google Shape;365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966" y="175861"/>
            <a:ext cx="488375" cy="345266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2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32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32"/>
          <p:cNvSpPr txBox="1">
            <a:spLocks noGrp="1"/>
          </p:cNvSpPr>
          <p:nvPr>
            <p:ph type="subTitle" idx="5"/>
          </p:nvPr>
        </p:nvSpPr>
        <p:spPr>
          <a:xfrm>
            <a:off x="767045" y="98734"/>
            <a:ext cx="3636960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body" idx="6"/>
          </p:nvPr>
        </p:nvSpPr>
        <p:spPr>
          <a:xfrm>
            <a:off x="6788150" y="2078374"/>
            <a:ext cx="4533939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7"/>
          </p:nvPr>
        </p:nvSpPr>
        <p:spPr>
          <a:xfrm>
            <a:off x="6787806" y="3266244"/>
            <a:ext cx="4534244" cy="232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apositive de titre">
  <p:cSld name="17_Diapositive de titre">
    <p:bg>
      <p:bgPr>
        <a:solidFill>
          <a:schemeClr val="dk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5"/>
          <p:cNvSpPr txBox="1">
            <a:spLocks noGrp="1"/>
          </p:cNvSpPr>
          <p:nvPr>
            <p:ph type="title"/>
          </p:nvPr>
        </p:nvSpPr>
        <p:spPr>
          <a:xfrm>
            <a:off x="522448" y="2685761"/>
            <a:ext cx="5333229" cy="232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3" name="Google Shape;383;p35"/>
          <p:cNvSpPr txBox="1">
            <a:spLocks noGrp="1"/>
          </p:cNvSpPr>
          <p:nvPr>
            <p:ph type="subTitle" idx="1"/>
          </p:nvPr>
        </p:nvSpPr>
        <p:spPr>
          <a:xfrm>
            <a:off x="522448" y="2113823"/>
            <a:ext cx="4211355" cy="38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8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4" name="Google Shape;384;p35"/>
          <p:cNvSpPr>
            <a:spLocks noGrp="1"/>
          </p:cNvSpPr>
          <p:nvPr>
            <p:ph type="pic" idx="2"/>
          </p:nvPr>
        </p:nvSpPr>
        <p:spPr>
          <a:xfrm>
            <a:off x="6012874" y="1008259"/>
            <a:ext cx="4541974" cy="50523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apositive de titre">
  <p:cSld name="Diapositive de titre 2">
    <p:bg>
      <p:bgPr>
        <a:solidFill>
          <a:schemeClr val="dk1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6"/>
          <p:cNvSpPr txBox="1">
            <a:spLocks noGrp="1"/>
          </p:cNvSpPr>
          <p:nvPr>
            <p:ph type="title"/>
          </p:nvPr>
        </p:nvSpPr>
        <p:spPr>
          <a:xfrm>
            <a:off x="522448" y="2685761"/>
            <a:ext cx="5249702" cy="232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7" name="Google Shape;387;p36"/>
          <p:cNvSpPr txBox="1">
            <a:spLocks noGrp="1"/>
          </p:cNvSpPr>
          <p:nvPr>
            <p:ph type="subTitle" idx="1"/>
          </p:nvPr>
        </p:nvSpPr>
        <p:spPr>
          <a:xfrm>
            <a:off x="522448" y="2113823"/>
            <a:ext cx="4211355" cy="38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8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8" name="Google Shape;388;p36"/>
          <p:cNvSpPr>
            <a:spLocks noGrp="1"/>
          </p:cNvSpPr>
          <p:nvPr>
            <p:ph type="pic" idx="2"/>
          </p:nvPr>
        </p:nvSpPr>
        <p:spPr>
          <a:xfrm>
            <a:off x="6256213" y="-38703"/>
            <a:ext cx="5969700" cy="692210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8E9B32-F153-125A-61B4-6770D3F55EF3}"/>
              </a:ext>
            </a:extLst>
          </p:cNvPr>
          <p:cNvSpPr/>
          <p:nvPr userDrawn="1"/>
        </p:nvSpPr>
        <p:spPr>
          <a:xfrm>
            <a:off x="0" y="0"/>
            <a:ext cx="6248756" cy="6858000"/>
          </a:xfrm>
          <a:prstGeom prst="rect">
            <a:avLst/>
          </a:prstGeom>
          <a:solidFill>
            <a:srgbClr val="0011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F3D97E2A-8407-DC54-C573-3EC13FCD08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8885" y="184298"/>
            <a:ext cx="287689" cy="3310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4FE276-243F-DB2A-0AD5-AF6D8488E3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93" t="24118" r="51095" b="24118"/>
          <a:stretch/>
        </p:blipFill>
        <p:spPr>
          <a:xfrm>
            <a:off x="11535508" y="2596636"/>
            <a:ext cx="656492" cy="1643862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851DDD1B-8E7B-99F6-669C-DB4699AC7B18}"/>
              </a:ext>
            </a:extLst>
          </p:cNvPr>
          <p:cNvCxnSpPr>
            <a:cxnSpLocks/>
          </p:cNvCxnSpPr>
          <p:nvPr userDrawn="1"/>
        </p:nvCxnSpPr>
        <p:spPr>
          <a:xfrm>
            <a:off x="279918" y="657922"/>
            <a:ext cx="58160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28;p28">
            <a:extLst>
              <a:ext uri="{FF2B5EF4-FFF2-40B4-BE49-F238E27FC236}">
                <a16:creationId xmlns:a16="http://schemas.microsoft.com/office/drawing/2014/main" id="{A74AFC81-830B-28EB-C393-41DC1AD768A4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7432158" y="-13716"/>
            <a:ext cx="4541495" cy="32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0" i="0">
                <a:solidFill>
                  <a:srgbClr val="00112B"/>
                </a:solidFill>
                <a:latin typeface="Montserrat Light" panose="00000400000000000000" pitchFamily="2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r-FR"/>
              <a:t>3. MAIN PART TITLE</a:t>
            </a:r>
          </a:p>
        </p:txBody>
      </p:sp>
      <p:sp>
        <p:nvSpPr>
          <p:cNvPr id="5" name="Google Shape;27;p28">
            <a:extLst>
              <a:ext uri="{FF2B5EF4-FFF2-40B4-BE49-F238E27FC236}">
                <a16:creationId xmlns:a16="http://schemas.microsoft.com/office/drawing/2014/main" id="{2556D9E9-C78C-0D43-88AF-69F12F5616DE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659773" y="226831"/>
            <a:ext cx="6496737" cy="32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1400" b="1" i="0">
                <a:solidFill>
                  <a:schemeClr val="bg1"/>
                </a:solidFill>
                <a:latin typeface="Montserrat" pitchFamily="2" charset="77"/>
                <a:ea typeface="Montserrat" pitchFamily="2" charset="77"/>
                <a:cs typeface="Montserrat" pitchFamily="2" charset="77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SLIDE TITLE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4F141316-AC85-0B4B-6485-0BC4041F1E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32158" y="303553"/>
            <a:ext cx="4509596" cy="541337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112B"/>
                </a:solidFill>
                <a:latin typeface="+mj-lt"/>
              </a:defRPr>
            </a:lvl1pPr>
          </a:lstStyle>
          <a:p>
            <a:pPr lvl="0"/>
            <a:r>
              <a:rPr lang="fr-FR"/>
              <a:t>A. </a:t>
            </a:r>
            <a:r>
              <a:rPr lang="fr-FR" err="1"/>
              <a:t>sub</a:t>
            </a:r>
            <a:r>
              <a:rPr lang="fr-FR"/>
              <a:t>-part </a:t>
            </a:r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667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gener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20AB9E-3E30-EE09-1A32-A019CA2DB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F724-874B-4482-B48C-70101DA04904}" type="datetime1">
              <a:rPr lang="fr-FR" smtClean="0"/>
              <a:t>26/09/2024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6240B6-184F-0C89-1BA4-AF35D44AB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215D72-10B7-14FF-013D-68C58A95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8EB9-E676-48AC-BFCE-EDE2159C3D09}" type="slidenum">
              <a:rPr lang="fr-FR" smtClean="0"/>
              <a:t>‹#›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123989-0E3E-DA0D-F532-EAC717B3D3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B08EA5D-355D-921B-7D08-D401BCB0A9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00"/>
          <a:stretch/>
        </p:blipFill>
        <p:spPr>
          <a:xfrm rot="16200000">
            <a:off x="10694223" y="3025793"/>
            <a:ext cx="2219247" cy="776307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8864C654-EC39-A6AA-B247-11673F9BD3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8885" y="184298"/>
            <a:ext cx="287689" cy="331010"/>
          </a:xfrm>
          <a:prstGeom prst="rect">
            <a:avLst/>
          </a:prstGeom>
        </p:spPr>
      </p:pic>
      <p:sp>
        <p:nvSpPr>
          <p:cNvPr id="2" name="Google Shape;28;p28">
            <a:extLst>
              <a:ext uri="{FF2B5EF4-FFF2-40B4-BE49-F238E27FC236}">
                <a16:creationId xmlns:a16="http://schemas.microsoft.com/office/drawing/2014/main" id="{A0587A56-01EF-7EDC-6655-CF2AF61AEFA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7432158" y="-13716"/>
            <a:ext cx="4541495" cy="32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0" i="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r-FR"/>
              <a:t>3. MAIN PART TITLE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6E924E6E-8C85-9583-36CA-4119A3A9A1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32158" y="303553"/>
            <a:ext cx="4509596" cy="541337"/>
          </a:xfrm>
        </p:spPr>
        <p:txBody>
          <a:bodyPr/>
          <a:lstStyle>
            <a:lvl1pPr marL="0" indent="0" algn="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A. </a:t>
            </a:r>
            <a:r>
              <a:rPr lang="fr-FR" err="1"/>
              <a:t>sub</a:t>
            </a:r>
            <a:r>
              <a:rPr lang="fr-FR"/>
              <a:t>-part </a:t>
            </a:r>
            <a:r>
              <a:rPr lang="fr-FR" err="1"/>
              <a:t>title</a:t>
            </a:r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8AD36AE-2106-1A10-43E7-995F30B53A82}"/>
              </a:ext>
            </a:extLst>
          </p:cNvPr>
          <p:cNvCxnSpPr>
            <a:cxnSpLocks/>
          </p:cNvCxnSpPr>
          <p:nvPr userDrawn="1"/>
        </p:nvCxnSpPr>
        <p:spPr>
          <a:xfrm>
            <a:off x="279918" y="657922"/>
            <a:ext cx="116287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27;p28">
            <a:extLst>
              <a:ext uri="{FF2B5EF4-FFF2-40B4-BE49-F238E27FC236}">
                <a16:creationId xmlns:a16="http://schemas.microsoft.com/office/drawing/2014/main" id="{ABB352CC-4B80-EC76-9B48-5ED5A1488A15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659773" y="226831"/>
            <a:ext cx="6496737" cy="32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1400" b="1" i="0">
                <a:solidFill>
                  <a:schemeClr val="bg1"/>
                </a:solidFill>
                <a:latin typeface="Montserrat" pitchFamily="2" charset="77"/>
                <a:ea typeface="Montserrat" pitchFamily="2" charset="77"/>
                <a:cs typeface="Montserrat" pitchFamily="2" charset="77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56794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Diapositive de titre">
  <p:cSld name="27_Diapositive de titre"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12168" y="2433927"/>
            <a:ext cx="1948275" cy="137852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8"/>
          <p:cNvSpPr txBox="1"/>
          <p:nvPr/>
        </p:nvSpPr>
        <p:spPr>
          <a:xfrm>
            <a:off x="464859" y="3154086"/>
            <a:ext cx="3251401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fr-FR" sz="4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SOMMAIRE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8"/>
          <p:cNvSpPr txBox="1">
            <a:spLocks noGrp="1"/>
          </p:cNvSpPr>
          <p:nvPr>
            <p:ph type="body" idx="1"/>
          </p:nvPr>
        </p:nvSpPr>
        <p:spPr>
          <a:xfrm>
            <a:off x="4333874" y="417513"/>
            <a:ext cx="7506433" cy="6440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Montserrat Light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­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-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9" name="Google Shape;21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apositive de titre">
  <p:cSld name="17_Diapositive de titre 2">
    <p:bg>
      <p:bgPr>
        <a:solidFill>
          <a:schemeClr val="dk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2448" y="6144491"/>
            <a:ext cx="1783687" cy="36267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1"/>
          <p:cNvSpPr txBox="1">
            <a:spLocks noGrp="1"/>
          </p:cNvSpPr>
          <p:nvPr>
            <p:ph type="title"/>
          </p:nvPr>
        </p:nvSpPr>
        <p:spPr>
          <a:xfrm>
            <a:off x="522448" y="2685761"/>
            <a:ext cx="5763491" cy="232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21"/>
          <p:cNvSpPr txBox="1">
            <a:spLocks noGrp="1"/>
          </p:cNvSpPr>
          <p:nvPr>
            <p:ph type="subTitle" idx="1"/>
          </p:nvPr>
        </p:nvSpPr>
        <p:spPr>
          <a:xfrm>
            <a:off x="522448" y="2113823"/>
            <a:ext cx="4211355" cy="38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8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3" name="Google Shape;233;p21"/>
          <p:cNvSpPr/>
          <p:nvPr/>
        </p:nvSpPr>
        <p:spPr>
          <a:xfrm flipH="1">
            <a:off x="6428509" y="245215"/>
            <a:ext cx="5763491" cy="6612785"/>
          </a:xfrm>
          <a:custGeom>
            <a:avLst/>
            <a:gdLst/>
            <a:ahLst/>
            <a:cxnLst/>
            <a:rect l="l" t="t" r="r" b="b"/>
            <a:pathLst>
              <a:path w="803745" h="922183" extrusionOk="0">
                <a:moveTo>
                  <a:pt x="216523" y="0"/>
                </a:moveTo>
                <a:cubicBezTo>
                  <a:pt x="243982" y="0"/>
                  <a:pt x="271441" y="7094"/>
                  <a:pt x="296050" y="21282"/>
                </a:cubicBezTo>
                <a:lnTo>
                  <a:pt x="724216" y="268572"/>
                </a:lnTo>
                <a:cubicBezTo>
                  <a:pt x="773419" y="296979"/>
                  <a:pt x="803733" y="349472"/>
                  <a:pt x="803745" y="406287"/>
                </a:cubicBezTo>
                <a:lnTo>
                  <a:pt x="803745" y="901103"/>
                </a:lnTo>
                <a:lnTo>
                  <a:pt x="800952" y="922183"/>
                </a:lnTo>
                <a:lnTo>
                  <a:pt x="0" y="922183"/>
                </a:lnTo>
                <a:lnTo>
                  <a:pt x="0" y="100403"/>
                </a:lnTo>
                <a:lnTo>
                  <a:pt x="136993" y="21282"/>
                </a:lnTo>
                <a:cubicBezTo>
                  <a:pt x="161605" y="7094"/>
                  <a:pt x="189064" y="0"/>
                  <a:pt x="216523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apositive de titre">
  <p:cSld name="17_Diapositive de titre 3">
    <p:bg>
      <p:bgPr>
        <a:solidFill>
          <a:schemeClr val="dk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2448" y="6144491"/>
            <a:ext cx="1783687" cy="36267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2"/>
          <p:cNvSpPr txBox="1">
            <a:spLocks noGrp="1"/>
          </p:cNvSpPr>
          <p:nvPr>
            <p:ph type="title"/>
          </p:nvPr>
        </p:nvSpPr>
        <p:spPr>
          <a:xfrm>
            <a:off x="522448" y="2685761"/>
            <a:ext cx="5746272" cy="232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subTitle" idx="1"/>
          </p:nvPr>
        </p:nvSpPr>
        <p:spPr>
          <a:xfrm>
            <a:off x="522448" y="2113823"/>
            <a:ext cx="4211355" cy="38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8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8" name="Google Shape;238;p22"/>
          <p:cNvSpPr>
            <a:spLocks noGrp="1"/>
          </p:cNvSpPr>
          <p:nvPr>
            <p:ph type="pic" idx="2"/>
          </p:nvPr>
        </p:nvSpPr>
        <p:spPr>
          <a:xfrm>
            <a:off x="6428509" y="255375"/>
            <a:ext cx="5798651" cy="664628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apositive de titre">
  <p:cSld name="Diapositive de titre 2">
    <p:bg>
      <p:bgPr>
        <a:solidFill>
          <a:schemeClr val="dk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2448" y="6144491"/>
            <a:ext cx="1783687" cy="362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 txBox="1">
            <a:spLocks noGrp="1"/>
          </p:cNvSpPr>
          <p:nvPr>
            <p:ph type="title"/>
          </p:nvPr>
        </p:nvSpPr>
        <p:spPr>
          <a:xfrm>
            <a:off x="522448" y="2685761"/>
            <a:ext cx="5249702" cy="232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2" name="Google Shape;242;p23"/>
          <p:cNvSpPr txBox="1">
            <a:spLocks noGrp="1"/>
          </p:cNvSpPr>
          <p:nvPr>
            <p:ph type="subTitle" idx="1"/>
          </p:nvPr>
        </p:nvSpPr>
        <p:spPr>
          <a:xfrm>
            <a:off x="522448" y="2113823"/>
            <a:ext cx="4211355" cy="38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800" b="0" i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23"/>
          <p:cNvSpPr>
            <a:spLocks noGrp="1"/>
          </p:cNvSpPr>
          <p:nvPr>
            <p:ph type="pic" idx="2"/>
          </p:nvPr>
        </p:nvSpPr>
        <p:spPr>
          <a:xfrm>
            <a:off x="6256213" y="-38703"/>
            <a:ext cx="5969700" cy="692210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14"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4"/>
          <p:cNvSpPr/>
          <p:nvPr/>
        </p:nvSpPr>
        <p:spPr>
          <a:xfrm>
            <a:off x="7054742" y="1105270"/>
            <a:ext cx="2955580" cy="3290140"/>
          </a:xfrm>
          <a:custGeom>
            <a:avLst/>
            <a:gdLst/>
            <a:ahLst/>
            <a:cxnLst/>
            <a:rect l="l" t="t" r="r" b="b"/>
            <a:pathLst>
              <a:path w="765547" h="852204" extrusionOk="0">
                <a:moveTo>
                  <a:pt x="765547" y="264463"/>
                </a:moveTo>
                <a:lnTo>
                  <a:pt x="765547" y="587002"/>
                </a:lnTo>
                <a:lnTo>
                  <a:pt x="765547" y="587002"/>
                </a:lnTo>
                <a:cubicBezTo>
                  <a:pt x="765555" y="624048"/>
                  <a:pt x="745790" y="658284"/>
                  <a:pt x="713707" y="676808"/>
                </a:cubicBezTo>
                <a:lnTo>
                  <a:pt x="434613" y="837962"/>
                </a:lnTo>
                <a:cubicBezTo>
                  <a:pt x="402530" y="856459"/>
                  <a:pt x="363019" y="856459"/>
                  <a:pt x="330934" y="837962"/>
                </a:cubicBezTo>
                <a:lnTo>
                  <a:pt x="51840" y="676692"/>
                </a:lnTo>
                <a:cubicBezTo>
                  <a:pt x="19804" y="658179"/>
                  <a:pt x="51" y="624005"/>
                  <a:pt x="0" y="587002"/>
                </a:cubicBezTo>
                <a:lnTo>
                  <a:pt x="0" y="264463"/>
                </a:lnTo>
                <a:cubicBezTo>
                  <a:pt x="8" y="227429"/>
                  <a:pt x="19768" y="193212"/>
                  <a:pt x="51840" y="174695"/>
                </a:cubicBezTo>
                <a:lnTo>
                  <a:pt x="330934" y="13503"/>
                </a:lnTo>
                <a:cubicBezTo>
                  <a:pt x="363019" y="-4994"/>
                  <a:pt x="402530" y="-4994"/>
                  <a:pt x="434613" y="13503"/>
                </a:cubicBezTo>
                <a:lnTo>
                  <a:pt x="713707" y="174695"/>
                </a:lnTo>
                <a:cubicBezTo>
                  <a:pt x="745779" y="193212"/>
                  <a:pt x="765539" y="227429"/>
                  <a:pt x="765547" y="264463"/>
                </a:cubicBezTo>
                <a:close/>
              </a:path>
            </a:pathLst>
          </a:custGeom>
          <a:solidFill>
            <a:srgbClr val="DFDF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4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4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48" name="Google Shape;248;p24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4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50" name="Google Shape;250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4"/>
          <p:cNvSpPr txBox="1">
            <a:spLocks noGrp="1"/>
          </p:cNvSpPr>
          <p:nvPr>
            <p:ph type="body" idx="2"/>
          </p:nvPr>
        </p:nvSpPr>
        <p:spPr>
          <a:xfrm>
            <a:off x="767046" y="1895469"/>
            <a:ext cx="4211354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24"/>
          <p:cNvSpPr txBox="1">
            <a:spLocks noGrp="1"/>
          </p:cNvSpPr>
          <p:nvPr>
            <p:ph type="body" idx="3"/>
          </p:nvPr>
        </p:nvSpPr>
        <p:spPr>
          <a:xfrm>
            <a:off x="766763" y="3083339"/>
            <a:ext cx="5820138" cy="87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3" name="Google Shape;253;p24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8159" y="1699224"/>
            <a:ext cx="5642663" cy="376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4"/>
          <p:cNvSpPr/>
          <p:nvPr/>
        </p:nvSpPr>
        <p:spPr>
          <a:xfrm>
            <a:off x="7940040" y="2331719"/>
            <a:ext cx="3518652" cy="2452561"/>
          </a:xfrm>
          <a:prstGeom prst="roundRect">
            <a:avLst>
              <a:gd name="adj" fmla="val 202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4"/>
          <p:cNvSpPr txBox="1">
            <a:spLocks noGrp="1"/>
          </p:cNvSpPr>
          <p:nvPr>
            <p:ph type="body" idx="4"/>
          </p:nvPr>
        </p:nvSpPr>
        <p:spPr>
          <a:xfrm>
            <a:off x="766763" y="5537502"/>
            <a:ext cx="1608501" cy="49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body" idx="5"/>
          </p:nvPr>
        </p:nvSpPr>
        <p:spPr>
          <a:xfrm>
            <a:off x="2872722" y="5537500"/>
            <a:ext cx="1608501" cy="49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body" idx="6"/>
          </p:nvPr>
        </p:nvSpPr>
        <p:spPr>
          <a:xfrm>
            <a:off x="4978400" y="5552934"/>
            <a:ext cx="1608501" cy="49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24"/>
          <p:cNvSpPr>
            <a:spLocks noGrp="1"/>
          </p:cNvSpPr>
          <p:nvPr>
            <p:ph type="pic" idx="7"/>
          </p:nvPr>
        </p:nvSpPr>
        <p:spPr>
          <a:xfrm>
            <a:off x="1214348" y="4541785"/>
            <a:ext cx="713329" cy="793481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4"/>
          <p:cNvSpPr>
            <a:spLocks noGrp="1"/>
          </p:cNvSpPr>
          <p:nvPr>
            <p:ph type="pic" idx="8"/>
          </p:nvPr>
        </p:nvSpPr>
        <p:spPr>
          <a:xfrm>
            <a:off x="3309776" y="4541784"/>
            <a:ext cx="713329" cy="793481"/>
          </a:xfrm>
          <a:prstGeom prst="rect">
            <a:avLst/>
          </a:prstGeom>
          <a:noFill/>
          <a:ln>
            <a:noFill/>
          </a:ln>
        </p:spPr>
      </p:sp>
      <p:sp>
        <p:nvSpPr>
          <p:cNvPr id="260" name="Google Shape;260;p24"/>
          <p:cNvSpPr>
            <a:spLocks noGrp="1"/>
          </p:cNvSpPr>
          <p:nvPr>
            <p:ph type="pic" idx="9"/>
          </p:nvPr>
        </p:nvSpPr>
        <p:spPr>
          <a:xfrm>
            <a:off x="5364377" y="4541783"/>
            <a:ext cx="713329" cy="793481"/>
          </a:xfrm>
          <a:prstGeom prst="rect">
            <a:avLst/>
          </a:prstGeom>
          <a:noFill/>
          <a:ln>
            <a:noFill/>
          </a:ln>
        </p:spPr>
      </p:sp>
      <p:sp>
        <p:nvSpPr>
          <p:cNvPr id="261" name="Google Shape;261;p24"/>
          <p:cNvSpPr>
            <a:spLocks noGrp="1"/>
          </p:cNvSpPr>
          <p:nvPr>
            <p:ph type="pic" idx="13"/>
          </p:nvPr>
        </p:nvSpPr>
        <p:spPr>
          <a:xfrm>
            <a:off x="7940675" y="2332038"/>
            <a:ext cx="3517900" cy="2452687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15"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5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65" name="Google Shape;265;p25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66" name="Google Shape;266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5"/>
          <p:cNvSpPr txBox="1">
            <a:spLocks noGrp="1"/>
          </p:cNvSpPr>
          <p:nvPr>
            <p:ph type="body" idx="2"/>
          </p:nvPr>
        </p:nvSpPr>
        <p:spPr>
          <a:xfrm>
            <a:off x="767045" y="922911"/>
            <a:ext cx="5826795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25"/>
          <p:cNvSpPr txBox="1">
            <a:spLocks noGrp="1"/>
          </p:cNvSpPr>
          <p:nvPr>
            <p:ph type="body" idx="3"/>
          </p:nvPr>
        </p:nvSpPr>
        <p:spPr>
          <a:xfrm>
            <a:off x="1454329" y="4949395"/>
            <a:ext cx="4211637" cy="1244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25"/>
          <p:cNvSpPr/>
          <p:nvPr/>
        </p:nvSpPr>
        <p:spPr>
          <a:xfrm>
            <a:off x="-59535" y="2473961"/>
            <a:ext cx="877649" cy="2230120"/>
          </a:xfrm>
          <a:custGeom>
            <a:avLst/>
            <a:gdLst/>
            <a:ahLst/>
            <a:cxnLst/>
            <a:rect l="l" t="t" r="r" b="b"/>
            <a:pathLst>
              <a:path w="877649" h="2230120" extrusionOk="0">
                <a:moveTo>
                  <a:pt x="126062" y="2221719"/>
                </a:moveTo>
                <a:lnTo>
                  <a:pt x="0" y="2230120"/>
                </a:lnTo>
                <a:lnTo>
                  <a:pt x="20320" y="0"/>
                </a:lnTo>
                <a:lnTo>
                  <a:pt x="126062" y="4528"/>
                </a:lnTo>
                <a:cubicBezTo>
                  <a:pt x="220489" y="4609"/>
                  <a:pt x="307667" y="55180"/>
                  <a:pt x="354616" y="137111"/>
                </a:cubicBezTo>
                <a:lnTo>
                  <a:pt x="842517" y="981599"/>
                </a:lnTo>
                <a:cubicBezTo>
                  <a:pt x="889360" y="1063550"/>
                  <a:pt x="889360" y="1164178"/>
                  <a:pt x="842517" y="1246129"/>
                </a:cubicBezTo>
                <a:lnTo>
                  <a:pt x="354405" y="2090723"/>
                </a:lnTo>
                <a:cubicBezTo>
                  <a:pt x="306958" y="2171849"/>
                  <a:pt x="220044" y="2221719"/>
                  <a:pt x="126062" y="2221719"/>
                </a:cubicBezTo>
                <a:close/>
              </a:path>
            </a:pathLst>
          </a:custGeom>
          <a:solidFill>
            <a:srgbClr val="00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0" name="Google Shape;270;p25"/>
          <p:cNvGrpSpPr/>
          <p:nvPr/>
        </p:nvGrpSpPr>
        <p:grpSpPr>
          <a:xfrm>
            <a:off x="2799485" y="2305639"/>
            <a:ext cx="1211555" cy="2396682"/>
            <a:chOff x="0" y="0"/>
            <a:chExt cx="2620010" cy="5182870"/>
          </a:xfrm>
        </p:grpSpPr>
        <p:sp>
          <p:nvSpPr>
            <p:cNvPr id="271" name="Google Shape;271;p25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 extrusionOk="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 extrusionOk="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 extrusionOk="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5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 extrusionOk="0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 extrusionOk="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 extrusionOk="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 extrusionOk="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5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 extrusionOk="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5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 extrusionOk="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25"/>
          <p:cNvSpPr>
            <a:spLocks noGrp="1"/>
          </p:cNvSpPr>
          <p:nvPr>
            <p:ph type="pic" idx="4"/>
          </p:nvPr>
        </p:nvSpPr>
        <p:spPr>
          <a:xfrm>
            <a:off x="2887672" y="2377246"/>
            <a:ext cx="1037751" cy="2255775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81" name="Google Shape;281;p25"/>
          <p:cNvGrpSpPr/>
          <p:nvPr/>
        </p:nvGrpSpPr>
        <p:grpSpPr>
          <a:xfrm>
            <a:off x="6903094" y="2108857"/>
            <a:ext cx="4603106" cy="2640286"/>
            <a:chOff x="0" y="0"/>
            <a:chExt cx="7981950" cy="4578350"/>
          </a:xfrm>
        </p:grpSpPr>
        <p:sp>
          <p:nvSpPr>
            <p:cNvPr id="282" name="Google Shape;282;p25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 extrusionOk="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 extrusionOk="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5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 extrusionOk="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5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 extrusionOk="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5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 extrusionOk="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</p:grpSp>
      <p:sp>
        <p:nvSpPr>
          <p:cNvPr id="287" name="Google Shape;287;p25"/>
          <p:cNvSpPr>
            <a:spLocks noGrp="1"/>
          </p:cNvSpPr>
          <p:nvPr>
            <p:ph type="pic" idx="5"/>
          </p:nvPr>
        </p:nvSpPr>
        <p:spPr>
          <a:xfrm>
            <a:off x="7458075" y="2268538"/>
            <a:ext cx="3492500" cy="2185987"/>
          </a:xfrm>
          <a:prstGeom prst="rect">
            <a:avLst/>
          </a:prstGeom>
          <a:noFill/>
          <a:ln>
            <a:noFill/>
          </a:ln>
        </p:spPr>
      </p:sp>
      <p:sp>
        <p:nvSpPr>
          <p:cNvPr id="288" name="Google Shape;288;p25"/>
          <p:cNvSpPr txBox="1">
            <a:spLocks noGrp="1"/>
          </p:cNvSpPr>
          <p:nvPr>
            <p:ph type="body" idx="6"/>
          </p:nvPr>
        </p:nvSpPr>
        <p:spPr>
          <a:xfrm>
            <a:off x="7098462" y="4958450"/>
            <a:ext cx="4211637" cy="1244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25"/>
          <p:cNvSpPr txBox="1">
            <a:spLocks noGrp="1"/>
          </p:cNvSpPr>
          <p:nvPr>
            <p:ph type="body" idx="7"/>
          </p:nvPr>
        </p:nvSpPr>
        <p:spPr>
          <a:xfrm>
            <a:off x="5354638" y="179388"/>
            <a:ext cx="6554787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16">
    <p:bg>
      <p:bgPr>
        <a:solidFill>
          <a:schemeClr val="lt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>
            <a:spLocks noGrp="1"/>
          </p:cNvSpPr>
          <p:nvPr>
            <p:ph type="body" idx="1"/>
          </p:nvPr>
        </p:nvSpPr>
        <p:spPr>
          <a:xfrm>
            <a:off x="5354638" y="179388"/>
            <a:ext cx="6554787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26"/>
          <p:cNvSpPr/>
          <p:nvPr/>
        </p:nvSpPr>
        <p:spPr>
          <a:xfrm>
            <a:off x="8703982" y="2746439"/>
            <a:ext cx="2955580" cy="3290140"/>
          </a:xfrm>
          <a:custGeom>
            <a:avLst/>
            <a:gdLst/>
            <a:ahLst/>
            <a:cxnLst/>
            <a:rect l="l" t="t" r="r" b="b"/>
            <a:pathLst>
              <a:path w="765547" h="852204" extrusionOk="0">
                <a:moveTo>
                  <a:pt x="765547" y="264463"/>
                </a:moveTo>
                <a:lnTo>
                  <a:pt x="765547" y="587002"/>
                </a:lnTo>
                <a:lnTo>
                  <a:pt x="765547" y="587002"/>
                </a:lnTo>
                <a:cubicBezTo>
                  <a:pt x="765555" y="624048"/>
                  <a:pt x="745790" y="658284"/>
                  <a:pt x="713707" y="676808"/>
                </a:cubicBezTo>
                <a:lnTo>
                  <a:pt x="434613" y="837962"/>
                </a:lnTo>
                <a:cubicBezTo>
                  <a:pt x="402530" y="856459"/>
                  <a:pt x="363019" y="856459"/>
                  <a:pt x="330934" y="837962"/>
                </a:cubicBezTo>
                <a:lnTo>
                  <a:pt x="51840" y="676692"/>
                </a:lnTo>
                <a:cubicBezTo>
                  <a:pt x="19804" y="658179"/>
                  <a:pt x="51" y="624005"/>
                  <a:pt x="0" y="587002"/>
                </a:cubicBezTo>
                <a:lnTo>
                  <a:pt x="0" y="264463"/>
                </a:lnTo>
                <a:cubicBezTo>
                  <a:pt x="8" y="227429"/>
                  <a:pt x="19768" y="193212"/>
                  <a:pt x="51840" y="174695"/>
                </a:cubicBezTo>
                <a:lnTo>
                  <a:pt x="330934" y="13503"/>
                </a:lnTo>
                <a:cubicBezTo>
                  <a:pt x="363019" y="-4994"/>
                  <a:pt x="402530" y="-4994"/>
                  <a:pt x="434613" y="13503"/>
                </a:cubicBezTo>
                <a:lnTo>
                  <a:pt x="713707" y="174695"/>
                </a:lnTo>
                <a:cubicBezTo>
                  <a:pt x="745779" y="193212"/>
                  <a:pt x="765539" y="227429"/>
                  <a:pt x="765547" y="264463"/>
                </a:cubicBezTo>
                <a:close/>
              </a:path>
            </a:pathLst>
          </a:custGeom>
          <a:solidFill>
            <a:srgbClr val="DFDF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175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6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6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95" name="Google Shape;295;p26"/>
          <p:cNvSpPr txBox="1">
            <a:spLocks noGrp="1"/>
          </p:cNvSpPr>
          <p:nvPr>
            <p:ph type="subTitle" idx="2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96" name="Google Shape;296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26"/>
          <p:cNvGrpSpPr/>
          <p:nvPr/>
        </p:nvGrpSpPr>
        <p:grpSpPr>
          <a:xfrm>
            <a:off x="8476385" y="1746988"/>
            <a:ext cx="1715365" cy="3393312"/>
            <a:chOff x="0" y="0"/>
            <a:chExt cx="2620010" cy="5182870"/>
          </a:xfrm>
        </p:grpSpPr>
        <p:sp>
          <p:nvSpPr>
            <p:cNvPr id="298" name="Google Shape;298;p26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 extrusionOk="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6"/>
            <p:cNvSpPr/>
            <p:nvPr/>
          </p:nvSpPr>
          <p:spPr>
            <a:xfrm>
              <a:off x="185420" y="156210"/>
              <a:ext cx="2251711" cy="4876799"/>
            </a:xfrm>
            <a:custGeom>
              <a:avLst/>
              <a:gdLst/>
              <a:ahLst/>
              <a:cxnLst/>
              <a:rect l="l" t="t" r="r" b="b"/>
              <a:pathLst>
                <a:path w="2251710" h="4876800" extrusionOk="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 extrusionOk="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 extrusionOk="0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6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 extrusionOk="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 extrusionOk="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6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 extrusionOk="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6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 extrusionOk="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6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 extrusionOk="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26"/>
          <p:cNvSpPr>
            <a:spLocks noGrp="1"/>
          </p:cNvSpPr>
          <p:nvPr>
            <p:ph type="pic" idx="3"/>
          </p:nvPr>
        </p:nvSpPr>
        <p:spPr>
          <a:xfrm>
            <a:off x="8602678" y="1854605"/>
            <a:ext cx="1466768" cy="3192756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p26"/>
          <p:cNvSpPr txBox="1">
            <a:spLocks noGrp="1"/>
          </p:cNvSpPr>
          <p:nvPr>
            <p:ph type="body" idx="4"/>
          </p:nvPr>
        </p:nvSpPr>
        <p:spPr>
          <a:xfrm>
            <a:off x="767045" y="1895469"/>
            <a:ext cx="5819856" cy="893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26"/>
          <p:cNvSpPr txBox="1">
            <a:spLocks noGrp="1"/>
          </p:cNvSpPr>
          <p:nvPr>
            <p:ph type="body" idx="5"/>
          </p:nvPr>
        </p:nvSpPr>
        <p:spPr>
          <a:xfrm>
            <a:off x="766763" y="2927483"/>
            <a:ext cx="5820138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26"/>
          <p:cNvSpPr txBox="1">
            <a:spLocks noGrp="1"/>
          </p:cNvSpPr>
          <p:nvPr>
            <p:ph type="body" idx="6"/>
          </p:nvPr>
        </p:nvSpPr>
        <p:spPr>
          <a:xfrm>
            <a:off x="766763" y="5537502"/>
            <a:ext cx="1608501" cy="49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26"/>
          <p:cNvSpPr txBox="1">
            <a:spLocks noGrp="1"/>
          </p:cNvSpPr>
          <p:nvPr>
            <p:ph type="body" idx="7"/>
          </p:nvPr>
        </p:nvSpPr>
        <p:spPr>
          <a:xfrm>
            <a:off x="2872722" y="5537500"/>
            <a:ext cx="1608501" cy="49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26"/>
          <p:cNvSpPr txBox="1">
            <a:spLocks noGrp="1"/>
          </p:cNvSpPr>
          <p:nvPr>
            <p:ph type="body" idx="8"/>
          </p:nvPr>
        </p:nvSpPr>
        <p:spPr>
          <a:xfrm>
            <a:off x="4978400" y="5552934"/>
            <a:ext cx="1608501" cy="49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26"/>
          <p:cNvSpPr>
            <a:spLocks noGrp="1"/>
          </p:cNvSpPr>
          <p:nvPr>
            <p:ph type="pic" idx="9"/>
          </p:nvPr>
        </p:nvSpPr>
        <p:spPr>
          <a:xfrm>
            <a:off x="1214348" y="4541785"/>
            <a:ext cx="713329" cy="793481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p26"/>
          <p:cNvSpPr>
            <a:spLocks noGrp="1"/>
          </p:cNvSpPr>
          <p:nvPr>
            <p:ph type="pic" idx="13"/>
          </p:nvPr>
        </p:nvSpPr>
        <p:spPr>
          <a:xfrm>
            <a:off x="3309776" y="4541784"/>
            <a:ext cx="713329" cy="793481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26"/>
          <p:cNvSpPr>
            <a:spLocks noGrp="1"/>
          </p:cNvSpPr>
          <p:nvPr>
            <p:ph type="pic" idx="14"/>
          </p:nvPr>
        </p:nvSpPr>
        <p:spPr>
          <a:xfrm>
            <a:off x="5364377" y="4541783"/>
            <a:ext cx="713329" cy="7934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Diapositive de titre">
  <p:cSld name="46_Diapositive de titre 17"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7"/>
          <p:cNvSpPr txBox="1">
            <a:spLocks noGrp="1"/>
          </p:cNvSpPr>
          <p:nvPr>
            <p:ph type="dt" idx="10"/>
          </p:nvPr>
        </p:nvSpPr>
        <p:spPr>
          <a:xfrm>
            <a:off x="7698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7"/>
          <p:cNvSpPr txBox="1">
            <a:spLocks noGrp="1"/>
          </p:cNvSpPr>
          <p:nvPr>
            <p:ph type="sldNum" idx="12"/>
          </p:nvPr>
        </p:nvSpPr>
        <p:spPr>
          <a:xfrm>
            <a:off x="9380050" y="649773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19" name="Google Shape;319;p27"/>
          <p:cNvSpPr txBox="1">
            <a:spLocks noGrp="1"/>
          </p:cNvSpPr>
          <p:nvPr>
            <p:ph type="ctrTitle"/>
          </p:nvPr>
        </p:nvSpPr>
        <p:spPr>
          <a:xfrm>
            <a:off x="5354783" y="179227"/>
            <a:ext cx="6553858" cy="65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000" b="1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27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  <a:defRPr sz="1600" b="0" i="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21" name="Google Shape;321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885" y="184298"/>
            <a:ext cx="287689" cy="3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7"/>
          <p:cNvSpPr txBox="1">
            <a:spLocks noGrp="1"/>
          </p:cNvSpPr>
          <p:nvPr>
            <p:ph type="body" idx="2"/>
          </p:nvPr>
        </p:nvSpPr>
        <p:spPr>
          <a:xfrm>
            <a:off x="7523446" y="1895469"/>
            <a:ext cx="4211354" cy="100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3" name="Google Shape;323;p27"/>
          <p:cNvSpPr txBox="1">
            <a:spLocks noGrp="1"/>
          </p:cNvSpPr>
          <p:nvPr>
            <p:ph type="body" idx="3"/>
          </p:nvPr>
        </p:nvSpPr>
        <p:spPr>
          <a:xfrm>
            <a:off x="7523163" y="3083339"/>
            <a:ext cx="4211637" cy="87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24" name="Google Shape;324;p27"/>
          <p:cNvGrpSpPr/>
          <p:nvPr/>
        </p:nvGrpSpPr>
        <p:grpSpPr>
          <a:xfrm>
            <a:off x="1244186" y="1656081"/>
            <a:ext cx="5219884" cy="4195439"/>
            <a:chOff x="0" y="0"/>
            <a:chExt cx="7467600" cy="6002020"/>
          </a:xfrm>
        </p:grpSpPr>
        <p:sp>
          <p:nvSpPr>
            <p:cNvPr id="325" name="Google Shape;325;p27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 extrusionOk="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7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 extrusionOk="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7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 extrusionOk="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7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 extrusionOk="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</p:grpSp>
      <p:sp>
        <p:nvSpPr>
          <p:cNvPr id="329" name="Google Shape;329;p27"/>
          <p:cNvSpPr>
            <a:spLocks noGrp="1"/>
          </p:cNvSpPr>
          <p:nvPr>
            <p:ph type="pic" idx="4"/>
          </p:nvPr>
        </p:nvSpPr>
        <p:spPr>
          <a:xfrm>
            <a:off x="1463234" y="1895469"/>
            <a:ext cx="4772466" cy="2688365"/>
          </a:xfrm>
          <a:prstGeom prst="rect">
            <a:avLst/>
          </a:prstGeom>
          <a:noFill/>
          <a:ln>
            <a:noFill/>
          </a:ln>
        </p:spPr>
      </p:sp>
      <p:sp>
        <p:nvSpPr>
          <p:cNvPr id="330" name="Google Shape;330;p27"/>
          <p:cNvSpPr/>
          <p:nvPr/>
        </p:nvSpPr>
        <p:spPr>
          <a:xfrm>
            <a:off x="-59535" y="2473961"/>
            <a:ext cx="877649" cy="2230120"/>
          </a:xfrm>
          <a:custGeom>
            <a:avLst/>
            <a:gdLst/>
            <a:ahLst/>
            <a:cxnLst/>
            <a:rect l="l" t="t" r="r" b="b"/>
            <a:pathLst>
              <a:path w="877649" h="2230120" extrusionOk="0">
                <a:moveTo>
                  <a:pt x="126062" y="2221719"/>
                </a:moveTo>
                <a:lnTo>
                  <a:pt x="0" y="2230120"/>
                </a:lnTo>
                <a:lnTo>
                  <a:pt x="20320" y="0"/>
                </a:lnTo>
                <a:lnTo>
                  <a:pt x="126062" y="4528"/>
                </a:lnTo>
                <a:cubicBezTo>
                  <a:pt x="220489" y="4609"/>
                  <a:pt x="307667" y="55180"/>
                  <a:pt x="354616" y="137111"/>
                </a:cubicBezTo>
                <a:lnTo>
                  <a:pt x="842517" y="981599"/>
                </a:lnTo>
                <a:cubicBezTo>
                  <a:pt x="889360" y="1063550"/>
                  <a:pt x="889360" y="1164178"/>
                  <a:pt x="842517" y="1246129"/>
                </a:cubicBezTo>
                <a:lnTo>
                  <a:pt x="354405" y="2090723"/>
                </a:lnTo>
                <a:cubicBezTo>
                  <a:pt x="306958" y="2171849"/>
                  <a:pt x="220044" y="2221719"/>
                  <a:pt x="126062" y="2221719"/>
                </a:cubicBezTo>
                <a:close/>
              </a:path>
            </a:pathLst>
          </a:custGeom>
          <a:solidFill>
            <a:srgbClr val="00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7"/>
          <p:cNvSpPr txBox="1">
            <a:spLocks noGrp="1"/>
          </p:cNvSpPr>
          <p:nvPr>
            <p:ph type="body" idx="5"/>
          </p:nvPr>
        </p:nvSpPr>
        <p:spPr>
          <a:xfrm>
            <a:off x="7731443" y="5503931"/>
            <a:ext cx="1608501" cy="49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27"/>
          <p:cNvSpPr>
            <a:spLocks noGrp="1"/>
          </p:cNvSpPr>
          <p:nvPr>
            <p:ph type="pic" idx="6"/>
          </p:nvPr>
        </p:nvSpPr>
        <p:spPr>
          <a:xfrm>
            <a:off x="8117420" y="4492780"/>
            <a:ext cx="713329" cy="793481"/>
          </a:xfrm>
          <a:prstGeom prst="rect">
            <a:avLst/>
          </a:prstGeom>
          <a:noFill/>
          <a:ln>
            <a:noFill/>
          </a:ln>
        </p:spPr>
      </p:sp>
      <p:sp>
        <p:nvSpPr>
          <p:cNvPr id="333" name="Google Shape;333;p27"/>
          <p:cNvSpPr txBox="1">
            <a:spLocks noGrp="1"/>
          </p:cNvSpPr>
          <p:nvPr>
            <p:ph type="body" idx="7"/>
          </p:nvPr>
        </p:nvSpPr>
        <p:spPr>
          <a:xfrm>
            <a:off x="9865043" y="5503931"/>
            <a:ext cx="1608501" cy="49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" name="Google Shape;334;p27"/>
          <p:cNvSpPr>
            <a:spLocks noGrp="1"/>
          </p:cNvSpPr>
          <p:nvPr>
            <p:ph type="pic" idx="8"/>
          </p:nvPr>
        </p:nvSpPr>
        <p:spPr>
          <a:xfrm>
            <a:off x="10251020" y="4492780"/>
            <a:ext cx="713329" cy="7934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19032" y="365125"/>
            <a:ext cx="723476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Montserrat Light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600"/>
              <a:buFont typeface="Montserrat Light"/>
              <a:buChar char="­"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600"/>
              <a:buFont typeface="Montserrat Light"/>
              <a:buChar char="-"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"/>
          <p:cNvSpPr txBox="1">
            <a:spLocks noGrp="1"/>
          </p:cNvSpPr>
          <p:nvPr>
            <p:ph type="title"/>
          </p:nvPr>
        </p:nvSpPr>
        <p:spPr>
          <a:xfrm>
            <a:off x="4119032" y="365125"/>
            <a:ext cx="723476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4" name="Google Shape;374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Montserrat Light"/>
              <a:buChar char="•"/>
              <a:defRPr sz="18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5656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56565"/>
              </a:buClr>
              <a:buSzPts val="1600"/>
              <a:buFont typeface="Montserrat Light"/>
              <a:buChar char="­"/>
              <a:defRPr sz="1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56565"/>
              </a:buClr>
              <a:buSzPts val="1600"/>
              <a:buFont typeface="Montserrat Light"/>
              <a:buChar char="-"/>
              <a:defRPr sz="1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5" name="Google Shape;3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6" name="Google Shape;3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7" name="Google Shape;3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4" r:id="rId3"/>
    <p:sldLayoutId id="214748368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sogelink-my.sharepoint.com/:v:/p/kamiel_verhelst/EaEo9d-NSahPmnGkSRFONDwBSLTcLlGuB-_pqMqSwjUwsw?e=GZ7Fcr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11;p40">
            <a:extLst>
              <a:ext uri="{FF2B5EF4-FFF2-40B4-BE49-F238E27FC236}">
                <a16:creationId xmlns:a16="http://schemas.microsoft.com/office/drawing/2014/main" id="{8C1BE641-F9B4-3419-DFB1-402700DEFD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521" y="785252"/>
            <a:ext cx="6805249" cy="232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</a:pPr>
            <a:r>
              <a:rPr lang="en-US" dirty="0"/>
              <a:t>Leia, the open source Cesium-based 3D viewer</a:t>
            </a:r>
            <a:endParaRPr lang="nl-NL" dirty="0"/>
          </a:p>
        </p:txBody>
      </p:sp>
      <p:sp>
        <p:nvSpPr>
          <p:cNvPr id="13" name="Google Shape;412;p40">
            <a:extLst>
              <a:ext uri="{FF2B5EF4-FFF2-40B4-BE49-F238E27FC236}">
                <a16:creationId xmlns:a16="http://schemas.microsoft.com/office/drawing/2014/main" id="{658206E6-1535-4DDB-CA9D-B95B8BB7A54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98521" y="2621848"/>
            <a:ext cx="4211355" cy="972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</a:pPr>
            <a:r>
              <a:rPr lang="nl-NL" dirty="0"/>
              <a:t>FOSS4G BE+NL 2024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</a:pPr>
            <a:r>
              <a:rPr lang="nl-NL" dirty="0"/>
              <a:t>Kamiel Verhelst</a:t>
            </a:r>
            <a:endParaRPr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570A3C-582A-AA10-9D8F-BE8324EC51B4}"/>
              </a:ext>
            </a:extLst>
          </p:cNvPr>
          <p:cNvGrpSpPr/>
          <p:nvPr/>
        </p:nvGrpSpPr>
        <p:grpSpPr>
          <a:xfrm>
            <a:off x="8815559" y="5503915"/>
            <a:ext cx="3629943" cy="1105681"/>
            <a:chOff x="7775429" y="2882635"/>
            <a:chExt cx="3629943" cy="1105681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8367F279-9E4F-E797-989C-F0991EC1C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429" y="2882635"/>
              <a:ext cx="1105681" cy="110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Google Shape;429;p42">
              <a:extLst>
                <a:ext uri="{FF2B5EF4-FFF2-40B4-BE49-F238E27FC236}">
                  <a16:creationId xmlns:a16="http://schemas.microsoft.com/office/drawing/2014/main" id="{752AA858-BE2E-9020-9188-4F14716BBE9C}"/>
                </a:ext>
              </a:extLst>
            </p:cNvPr>
            <p:cNvSpPr txBox="1">
              <a:spLocks/>
            </p:cNvSpPr>
            <p:nvPr/>
          </p:nvSpPr>
          <p:spPr>
            <a:xfrm>
              <a:off x="8328269" y="3001126"/>
              <a:ext cx="3077103" cy="855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rtl="0">
                <a:lnSpc>
                  <a:spcPct val="90000"/>
                </a:lnSpc>
                <a:buClr>
                  <a:srgbClr val="02182C"/>
                </a:buClr>
                <a:buSzPts val="2880"/>
                <a:buFont typeface="Montserrat"/>
                <a:buNone/>
              </a:pPr>
              <a:r>
                <a:rPr lang="en-US" sz="6600" b="1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LEIA</a:t>
              </a:r>
              <a:endParaRPr lang="en-US" b="1" dirty="0">
                <a:solidFill>
                  <a:schemeClr val="bg1"/>
                </a:solidFill>
                <a:latin typeface="IBM Plex Sans" panose="020B0503050203000203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4B84901-BBC1-4D88-89A5-F258F4D9A9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2891761" y="5796689"/>
            <a:ext cx="1966352" cy="7016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9277C6-7425-51E7-7770-7750F2D6CE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408304" y="5796689"/>
            <a:ext cx="2282232" cy="74501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CA6BAB4-C45E-1325-3280-F78122A5B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4" y="4796029"/>
            <a:ext cx="5765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The </a:t>
            </a:r>
            <a:r>
              <a:rPr kumimoji="0" lang="nl-NL" altLang="nl-NL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Province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 of Zeeland </a:t>
            </a:r>
            <a:r>
              <a:rPr kumimoji="0" lang="nl-NL" altLang="nl-NL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and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 </a:t>
            </a:r>
            <a:r>
              <a:rPr kumimoji="0" lang="nl-NL" altLang="nl-NL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Geodan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 are </a:t>
            </a:r>
            <a:r>
              <a:rPr kumimoji="0" lang="nl-NL" altLang="nl-NL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joining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 </a:t>
            </a:r>
            <a:r>
              <a:rPr kumimoji="0" lang="nl-NL" altLang="nl-NL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forces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 </a:t>
            </a:r>
            <a:r>
              <a:rPr kumimoji="0" lang="nl-NL" altLang="nl-NL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to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 </a:t>
            </a:r>
            <a:r>
              <a:rPr kumimoji="0" lang="nl-NL" altLang="nl-NL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develop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 </a:t>
            </a:r>
            <a:r>
              <a:rPr kumimoji="0" lang="nl-NL" altLang="nl-NL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an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 open-source digital </a:t>
            </a:r>
            <a:r>
              <a:rPr kumimoji="0" lang="nl-NL" altLang="nl-NL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twin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andohope" panose="02030603000000000000" pitchFamily="18" charset="-128"/>
                <a:ea typeface="Wandohope" panose="02030603000000000000" pitchFamily="18" charset="-128"/>
                <a:cs typeface="Arial" panose="020B0604020202020204" pitchFamily="34" charset="0"/>
              </a:rPr>
              <a:t>!</a:t>
            </a:r>
            <a:endParaRPr kumimoji="0" lang="nl-NL" altLang="nl-NL" sz="4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Wandohope" panose="02030603000000000000" pitchFamily="18" charset="-128"/>
              <a:ea typeface="Wandohope" panose="02030603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6869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21CAFA-A349-7074-7F9E-D231E82DCA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EC437D-6B17-BE99-B784-B2243C3EC2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4DA43B-9D95-A1B0-FED8-99057CE65C5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046796" y="567262"/>
            <a:ext cx="6328428" cy="737579"/>
          </a:xfrm>
        </p:spPr>
        <p:txBody>
          <a:bodyPr/>
          <a:lstStyle/>
          <a:p>
            <a:pPr algn="ctr"/>
            <a:r>
              <a:rPr lang="en-US" dirty="0"/>
              <a:t>3D Tiles</a:t>
            </a:r>
            <a:endParaRPr lang="nl-NL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0230F9-B058-519D-EA47-A6E79A4FB617}"/>
              </a:ext>
            </a:extLst>
          </p:cNvPr>
          <p:cNvGrpSpPr/>
          <p:nvPr/>
        </p:nvGrpSpPr>
        <p:grpSpPr>
          <a:xfrm>
            <a:off x="626039" y="524237"/>
            <a:ext cx="2087915" cy="737579"/>
            <a:chOff x="7454765" y="2882635"/>
            <a:chExt cx="4123939" cy="11056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FEAA06-5443-4015-8965-1AB737F30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765" y="2882635"/>
              <a:ext cx="1426345" cy="110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Google Shape;429;p42">
              <a:extLst>
                <a:ext uri="{FF2B5EF4-FFF2-40B4-BE49-F238E27FC236}">
                  <a16:creationId xmlns:a16="http://schemas.microsoft.com/office/drawing/2014/main" id="{85F7F9EF-6D77-1EC7-F147-F2D0A2E9E2A6}"/>
                </a:ext>
              </a:extLst>
            </p:cNvPr>
            <p:cNvSpPr txBox="1">
              <a:spLocks/>
            </p:cNvSpPr>
            <p:nvPr/>
          </p:nvSpPr>
          <p:spPr>
            <a:xfrm>
              <a:off x="8501601" y="3072100"/>
              <a:ext cx="3077103" cy="855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rtl="0">
                <a:lnSpc>
                  <a:spcPct val="90000"/>
                </a:lnSpc>
                <a:buClr>
                  <a:srgbClr val="02182C"/>
                </a:buClr>
                <a:buSzPts val="2880"/>
                <a:buFont typeface="Montserrat"/>
                <a:buNone/>
              </a:pPr>
              <a:r>
                <a:rPr lang="en-US" sz="3200" b="1" dirty="0">
                  <a:solidFill>
                    <a:srgbClr val="00112B"/>
                  </a:solidFill>
                  <a:latin typeface="IBM Plex Sans" panose="020B0503050203000203" pitchFamily="34" charset="0"/>
                </a:rPr>
                <a:t>LEIA</a:t>
              </a:r>
              <a:endParaRPr lang="en-US" sz="1100" b="1" dirty="0">
                <a:solidFill>
                  <a:srgbClr val="00112B"/>
                </a:solidFill>
                <a:latin typeface="IBM Plex Sans" panose="020B0503050203000203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4276DEB-7732-6FF2-2C7F-3814777CF22E}"/>
              </a:ext>
            </a:extLst>
          </p:cNvPr>
          <p:cNvSpPr/>
          <p:nvPr/>
        </p:nvSpPr>
        <p:spPr>
          <a:xfrm>
            <a:off x="0" y="0"/>
            <a:ext cx="695925" cy="680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7B3DF17-4CCB-6A9A-2A94-B2BBE1B07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450" y="2121754"/>
            <a:ext cx="5721350" cy="29689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915C25-71B7-DE2C-5D51-FDE1422BE10A}"/>
              </a:ext>
            </a:extLst>
          </p:cNvPr>
          <p:cNvSpPr txBox="1"/>
          <p:nvPr/>
        </p:nvSpPr>
        <p:spPr>
          <a:xfrm>
            <a:off x="7330149" y="5150393"/>
            <a:ext cx="3889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1" dirty="0">
                <a:latin typeface="Montserrat" panose="00000500000000000000" pitchFamily="2" charset="0"/>
              </a:rPr>
              <a:t>BIM models as 3D Tiles, with attributes</a:t>
            </a:r>
            <a:endParaRPr lang="nl-NL" i="1" dirty="0">
              <a:latin typeface="Montserrat" panose="00000500000000000000" pitchFamily="2" charset="0"/>
            </a:endParaRPr>
          </a:p>
        </p:txBody>
      </p:sp>
      <p:pic>
        <p:nvPicPr>
          <p:cNvPr id="15" name="Picture 14" descr="A screenshot of a computer generated city&#10;&#10;Description automatically generated">
            <a:extLst>
              <a:ext uri="{FF2B5EF4-FFF2-40B4-BE49-F238E27FC236}">
                <a16:creationId xmlns:a16="http://schemas.microsoft.com/office/drawing/2014/main" id="{4C11369E-E8B8-C085-CF3B-DD1D2BFFE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62" y="2121753"/>
            <a:ext cx="5721348" cy="29689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835815-58E0-EF56-27E7-92CE18F7DC42}"/>
              </a:ext>
            </a:extLst>
          </p:cNvPr>
          <p:cNvSpPr txBox="1"/>
          <p:nvPr/>
        </p:nvSpPr>
        <p:spPr>
          <a:xfrm>
            <a:off x="1551649" y="5150393"/>
            <a:ext cx="3889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1" dirty="0">
                <a:latin typeface="Montserrat" panose="00000500000000000000" pitchFamily="2" charset="0"/>
              </a:rPr>
              <a:t>Styled 3D </a:t>
            </a:r>
            <a:r>
              <a:rPr lang="en-US" sz="1400" b="0" i="1" dirty="0" err="1">
                <a:latin typeface="Montserrat" panose="00000500000000000000" pitchFamily="2" charset="0"/>
              </a:rPr>
              <a:t>Tilesets</a:t>
            </a:r>
            <a:endParaRPr lang="nl-NL" i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039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21CAFA-A349-7074-7F9E-D231E82DCA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EC437D-6B17-BE99-B784-B2243C3EC2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0230F9-B058-519D-EA47-A6E79A4FB617}"/>
              </a:ext>
            </a:extLst>
          </p:cNvPr>
          <p:cNvGrpSpPr/>
          <p:nvPr/>
        </p:nvGrpSpPr>
        <p:grpSpPr>
          <a:xfrm>
            <a:off x="626039" y="524237"/>
            <a:ext cx="2087915" cy="737579"/>
            <a:chOff x="7454765" y="2882635"/>
            <a:chExt cx="4123939" cy="11056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FEAA06-5443-4015-8965-1AB737F30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765" y="2882635"/>
              <a:ext cx="1426345" cy="110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Google Shape;429;p42">
              <a:extLst>
                <a:ext uri="{FF2B5EF4-FFF2-40B4-BE49-F238E27FC236}">
                  <a16:creationId xmlns:a16="http://schemas.microsoft.com/office/drawing/2014/main" id="{85F7F9EF-6D77-1EC7-F147-F2D0A2E9E2A6}"/>
                </a:ext>
              </a:extLst>
            </p:cNvPr>
            <p:cNvSpPr txBox="1">
              <a:spLocks/>
            </p:cNvSpPr>
            <p:nvPr/>
          </p:nvSpPr>
          <p:spPr>
            <a:xfrm>
              <a:off x="8501601" y="3072100"/>
              <a:ext cx="3077103" cy="855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rtl="0">
                <a:lnSpc>
                  <a:spcPct val="90000"/>
                </a:lnSpc>
                <a:buClr>
                  <a:srgbClr val="02182C"/>
                </a:buClr>
                <a:buSzPts val="2880"/>
                <a:buFont typeface="Montserrat"/>
                <a:buNone/>
              </a:pPr>
              <a:r>
                <a:rPr lang="en-US" sz="3200" b="1" dirty="0">
                  <a:solidFill>
                    <a:srgbClr val="00112B"/>
                  </a:solidFill>
                  <a:latin typeface="IBM Plex Sans" panose="020B0503050203000203" pitchFamily="34" charset="0"/>
                </a:rPr>
                <a:t>LEIA</a:t>
              </a:r>
              <a:endParaRPr lang="en-US" sz="1100" b="1" dirty="0">
                <a:solidFill>
                  <a:srgbClr val="00112B"/>
                </a:solidFill>
                <a:latin typeface="IBM Plex Sans" panose="020B0503050203000203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4276DEB-7732-6FF2-2C7F-3814777CF22E}"/>
              </a:ext>
            </a:extLst>
          </p:cNvPr>
          <p:cNvSpPr/>
          <p:nvPr/>
        </p:nvSpPr>
        <p:spPr>
          <a:xfrm>
            <a:off x="0" y="0"/>
            <a:ext cx="695925" cy="680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EC28EE8-48B5-169F-FED7-1033B49C917F}"/>
              </a:ext>
            </a:extLst>
          </p:cNvPr>
          <p:cNvSpPr txBox="1">
            <a:spLocks/>
          </p:cNvSpPr>
          <p:nvPr/>
        </p:nvSpPr>
        <p:spPr>
          <a:xfrm>
            <a:off x="3046796" y="567262"/>
            <a:ext cx="6328428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 i="0" u="none" strike="noStrike" cap="none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800"/>
              <a:buFont typeface="Montserrat Light"/>
              <a:buChar char="­"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800"/>
              <a:buFont typeface="Montserrat Light"/>
              <a:buChar char="-"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dirty="0"/>
              <a:t>Terrains</a:t>
            </a:r>
            <a:endParaRPr lang="nl-NL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2AC317-B2E1-A930-CFE5-60D45DFCE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300" y="1603243"/>
            <a:ext cx="8801100" cy="45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77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21CAFA-A349-7074-7F9E-D231E82DCA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EC437D-6B17-BE99-B784-B2243C3EC2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0230F9-B058-519D-EA47-A6E79A4FB617}"/>
              </a:ext>
            </a:extLst>
          </p:cNvPr>
          <p:cNvGrpSpPr/>
          <p:nvPr/>
        </p:nvGrpSpPr>
        <p:grpSpPr>
          <a:xfrm>
            <a:off x="626039" y="524237"/>
            <a:ext cx="2087915" cy="737579"/>
            <a:chOff x="7454765" y="2882635"/>
            <a:chExt cx="4123939" cy="11056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FEAA06-5443-4015-8965-1AB737F30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765" y="2882635"/>
              <a:ext cx="1426345" cy="110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Google Shape;429;p42">
              <a:extLst>
                <a:ext uri="{FF2B5EF4-FFF2-40B4-BE49-F238E27FC236}">
                  <a16:creationId xmlns:a16="http://schemas.microsoft.com/office/drawing/2014/main" id="{85F7F9EF-6D77-1EC7-F147-F2D0A2E9E2A6}"/>
                </a:ext>
              </a:extLst>
            </p:cNvPr>
            <p:cNvSpPr txBox="1">
              <a:spLocks/>
            </p:cNvSpPr>
            <p:nvPr/>
          </p:nvSpPr>
          <p:spPr>
            <a:xfrm>
              <a:off x="8501601" y="3072100"/>
              <a:ext cx="3077103" cy="855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rtl="0">
                <a:lnSpc>
                  <a:spcPct val="90000"/>
                </a:lnSpc>
                <a:buClr>
                  <a:srgbClr val="02182C"/>
                </a:buClr>
                <a:buSzPts val="2880"/>
                <a:buFont typeface="Montserrat"/>
                <a:buNone/>
              </a:pPr>
              <a:r>
                <a:rPr lang="en-US" sz="3200" b="1" dirty="0">
                  <a:solidFill>
                    <a:srgbClr val="00112B"/>
                  </a:solidFill>
                  <a:latin typeface="IBM Plex Sans" panose="020B0503050203000203" pitchFamily="34" charset="0"/>
                </a:rPr>
                <a:t>LEIA</a:t>
              </a:r>
              <a:endParaRPr lang="en-US" sz="1100" b="1" dirty="0">
                <a:solidFill>
                  <a:srgbClr val="00112B"/>
                </a:solidFill>
                <a:latin typeface="IBM Plex Sans" panose="020B0503050203000203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4276DEB-7732-6FF2-2C7F-3814777CF22E}"/>
              </a:ext>
            </a:extLst>
          </p:cNvPr>
          <p:cNvSpPr/>
          <p:nvPr/>
        </p:nvSpPr>
        <p:spPr>
          <a:xfrm>
            <a:off x="0" y="0"/>
            <a:ext cx="695925" cy="680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381539F3-2C73-71AB-D25F-8F3069D92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185" y="1388205"/>
            <a:ext cx="9643485" cy="5001183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EC28EE8-48B5-169F-FED7-1033B49C917F}"/>
              </a:ext>
            </a:extLst>
          </p:cNvPr>
          <p:cNvSpPr txBox="1">
            <a:spLocks/>
          </p:cNvSpPr>
          <p:nvPr/>
        </p:nvSpPr>
        <p:spPr>
          <a:xfrm>
            <a:off x="3046796" y="567262"/>
            <a:ext cx="6328428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 i="0" u="none" strike="noStrike" cap="none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800"/>
              <a:buFont typeface="Montserrat Light"/>
              <a:buChar char="­"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800"/>
              <a:buFont typeface="Montserrat Light"/>
              <a:buChar char="-"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dirty="0"/>
              <a:t>Project views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2696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21CAFA-A349-7074-7F9E-D231E82DCA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EC437D-6B17-BE99-B784-B2243C3EC2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0230F9-B058-519D-EA47-A6E79A4FB617}"/>
              </a:ext>
            </a:extLst>
          </p:cNvPr>
          <p:cNvGrpSpPr/>
          <p:nvPr/>
        </p:nvGrpSpPr>
        <p:grpSpPr>
          <a:xfrm>
            <a:off x="626039" y="524237"/>
            <a:ext cx="2087915" cy="737579"/>
            <a:chOff x="7454765" y="2882635"/>
            <a:chExt cx="4123939" cy="11056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FEAA06-5443-4015-8965-1AB737F30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765" y="2882635"/>
              <a:ext cx="1426345" cy="110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Google Shape;429;p42">
              <a:extLst>
                <a:ext uri="{FF2B5EF4-FFF2-40B4-BE49-F238E27FC236}">
                  <a16:creationId xmlns:a16="http://schemas.microsoft.com/office/drawing/2014/main" id="{85F7F9EF-6D77-1EC7-F147-F2D0A2E9E2A6}"/>
                </a:ext>
              </a:extLst>
            </p:cNvPr>
            <p:cNvSpPr txBox="1">
              <a:spLocks/>
            </p:cNvSpPr>
            <p:nvPr/>
          </p:nvSpPr>
          <p:spPr>
            <a:xfrm>
              <a:off x="8501601" y="3072100"/>
              <a:ext cx="3077103" cy="855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rtl="0">
                <a:lnSpc>
                  <a:spcPct val="90000"/>
                </a:lnSpc>
                <a:buClr>
                  <a:srgbClr val="02182C"/>
                </a:buClr>
                <a:buSzPts val="2880"/>
                <a:buFont typeface="Montserrat"/>
                <a:buNone/>
              </a:pPr>
              <a:r>
                <a:rPr lang="en-US" sz="3200" b="1" dirty="0">
                  <a:solidFill>
                    <a:srgbClr val="00112B"/>
                  </a:solidFill>
                  <a:latin typeface="IBM Plex Sans" panose="020B0503050203000203" pitchFamily="34" charset="0"/>
                </a:rPr>
                <a:t>LEIA</a:t>
              </a:r>
              <a:endParaRPr lang="en-US" sz="1100" b="1" dirty="0">
                <a:solidFill>
                  <a:srgbClr val="00112B"/>
                </a:solidFill>
                <a:latin typeface="IBM Plex Sans" panose="020B0503050203000203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4276DEB-7732-6FF2-2C7F-3814777CF22E}"/>
              </a:ext>
            </a:extLst>
          </p:cNvPr>
          <p:cNvSpPr/>
          <p:nvPr/>
        </p:nvSpPr>
        <p:spPr>
          <a:xfrm>
            <a:off x="0" y="0"/>
            <a:ext cx="695925" cy="680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EC28EE8-48B5-169F-FED7-1033B49C917F}"/>
              </a:ext>
            </a:extLst>
          </p:cNvPr>
          <p:cNvSpPr txBox="1">
            <a:spLocks/>
          </p:cNvSpPr>
          <p:nvPr/>
        </p:nvSpPr>
        <p:spPr>
          <a:xfrm>
            <a:off x="3046796" y="567262"/>
            <a:ext cx="6328428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 i="0" u="none" strike="noStrike" cap="none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800"/>
              <a:buFont typeface="Montserrat Light"/>
              <a:buChar char="­"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800"/>
              <a:buFont typeface="Montserrat Light"/>
              <a:buChar char="-"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dirty="0"/>
              <a:t>Metadata libraries</a:t>
            </a:r>
            <a:endParaRPr lang="nl-NL" dirty="0"/>
          </a:p>
        </p:txBody>
      </p:sp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CD994B20-D7B8-C1AF-32D4-8D9DB62EC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125" y="1431230"/>
            <a:ext cx="8413750" cy="43660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27914A-787A-8DE9-99A2-064BC2EA3ACA}"/>
              </a:ext>
            </a:extLst>
          </p:cNvPr>
          <p:cNvSpPr txBox="1"/>
          <p:nvPr/>
        </p:nvSpPr>
        <p:spPr>
          <a:xfrm>
            <a:off x="4266322" y="5923673"/>
            <a:ext cx="44649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1" dirty="0">
                <a:latin typeface="Montserrat" panose="00000500000000000000" pitchFamily="2" charset="0"/>
              </a:rPr>
              <a:t>Connects to </a:t>
            </a:r>
            <a:r>
              <a:rPr lang="en-US" sz="1400" b="1" i="1" dirty="0" err="1">
                <a:latin typeface="Montserrat" panose="00000500000000000000" pitchFamily="2" charset="0"/>
              </a:rPr>
              <a:t>GeoNetwork</a:t>
            </a:r>
            <a:r>
              <a:rPr lang="en-US" sz="1400" b="0" i="1" dirty="0">
                <a:latin typeface="Montserrat" panose="00000500000000000000" pitchFamily="2" charset="0"/>
              </a:rPr>
              <a:t> and </a:t>
            </a:r>
            <a:r>
              <a:rPr lang="en-US" sz="1400" b="1" i="1" dirty="0">
                <a:latin typeface="Montserrat" panose="00000500000000000000" pitchFamily="2" charset="0"/>
              </a:rPr>
              <a:t>CKAN</a:t>
            </a:r>
            <a:r>
              <a:rPr lang="en-US" sz="1400" b="0" i="1" dirty="0">
                <a:latin typeface="Montserrat" panose="00000500000000000000" pitchFamily="2" charset="0"/>
              </a:rPr>
              <a:t> APIs</a:t>
            </a:r>
            <a:endParaRPr lang="nl-NL" i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52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21CAFA-A349-7074-7F9E-D231E82DCA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EC437D-6B17-BE99-B784-B2243C3EC2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0230F9-B058-519D-EA47-A6E79A4FB617}"/>
              </a:ext>
            </a:extLst>
          </p:cNvPr>
          <p:cNvGrpSpPr/>
          <p:nvPr/>
        </p:nvGrpSpPr>
        <p:grpSpPr>
          <a:xfrm>
            <a:off x="626039" y="524237"/>
            <a:ext cx="2087915" cy="737579"/>
            <a:chOff x="7454765" y="2882635"/>
            <a:chExt cx="4123939" cy="11056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FEAA06-5443-4015-8965-1AB737F30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765" y="2882635"/>
              <a:ext cx="1426345" cy="110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Google Shape;429;p42">
              <a:extLst>
                <a:ext uri="{FF2B5EF4-FFF2-40B4-BE49-F238E27FC236}">
                  <a16:creationId xmlns:a16="http://schemas.microsoft.com/office/drawing/2014/main" id="{85F7F9EF-6D77-1EC7-F147-F2D0A2E9E2A6}"/>
                </a:ext>
              </a:extLst>
            </p:cNvPr>
            <p:cNvSpPr txBox="1">
              <a:spLocks/>
            </p:cNvSpPr>
            <p:nvPr/>
          </p:nvSpPr>
          <p:spPr>
            <a:xfrm>
              <a:off x="8501601" y="3072100"/>
              <a:ext cx="3077103" cy="855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rtl="0">
                <a:lnSpc>
                  <a:spcPct val="90000"/>
                </a:lnSpc>
                <a:buClr>
                  <a:srgbClr val="02182C"/>
                </a:buClr>
                <a:buSzPts val="2880"/>
                <a:buFont typeface="Montserrat"/>
                <a:buNone/>
              </a:pPr>
              <a:r>
                <a:rPr lang="en-US" sz="3200" b="1" dirty="0">
                  <a:solidFill>
                    <a:srgbClr val="00112B"/>
                  </a:solidFill>
                  <a:latin typeface="IBM Plex Sans" panose="020B0503050203000203" pitchFamily="34" charset="0"/>
                </a:rPr>
                <a:t>LEIA</a:t>
              </a:r>
              <a:endParaRPr lang="en-US" sz="1100" b="1" dirty="0">
                <a:solidFill>
                  <a:srgbClr val="00112B"/>
                </a:solidFill>
                <a:latin typeface="IBM Plex Sans" panose="020B0503050203000203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4276DEB-7732-6FF2-2C7F-3814777CF22E}"/>
              </a:ext>
            </a:extLst>
          </p:cNvPr>
          <p:cNvSpPr/>
          <p:nvPr/>
        </p:nvSpPr>
        <p:spPr>
          <a:xfrm>
            <a:off x="0" y="0"/>
            <a:ext cx="695925" cy="680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EC28EE8-48B5-169F-FED7-1033B49C917F}"/>
              </a:ext>
            </a:extLst>
          </p:cNvPr>
          <p:cNvSpPr txBox="1">
            <a:spLocks/>
          </p:cNvSpPr>
          <p:nvPr/>
        </p:nvSpPr>
        <p:spPr>
          <a:xfrm>
            <a:off x="2788971" y="567262"/>
            <a:ext cx="6643304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Montserrat"/>
              <a:buNone/>
              <a:defRPr sz="3600" b="1" i="0" u="none" strike="noStrike" cap="none">
                <a:solidFill>
                  <a:srgbClr val="0218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800"/>
              <a:buFont typeface="Montserrat Light"/>
              <a:buChar char="­"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2450"/>
              </a:buClr>
              <a:buSzPts val="1800"/>
              <a:buFont typeface="Montserrat Light"/>
              <a:buChar char="-"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dirty="0"/>
              <a:t>🚧 Flood visualizations 🚧</a:t>
            </a:r>
            <a:endParaRPr lang="nl-NL" dirty="0"/>
          </a:p>
        </p:txBody>
      </p:sp>
      <p:pic>
        <p:nvPicPr>
          <p:cNvPr id="2" name="Online Media 1" title="DemoOverstroming3D_Leia3DViewer.mp4">
            <a:hlinkClick r:id="" action="ppaction://media"/>
            <a:extLst>
              <a:ext uri="{FF2B5EF4-FFF2-40B4-BE49-F238E27FC236}">
                <a16:creationId xmlns:a16="http://schemas.microsoft.com/office/drawing/2014/main" id="{D3EC0BFE-8905-335B-68BE-4E8C001201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82650" y="1984446"/>
            <a:ext cx="7245350" cy="384909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27BC7C-7977-51A0-9E34-2C733F150A4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86750" y="1514468"/>
            <a:ext cx="3670300" cy="4942211"/>
          </a:xfrm>
        </p:spPr>
        <p:txBody>
          <a:bodyPr/>
          <a:lstStyle/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2400" b="0" dirty="0"/>
              <a:t>Support for </a:t>
            </a:r>
            <a:r>
              <a:rPr lang="en-US" sz="2400" dirty="0"/>
              <a:t>WMS</a:t>
            </a:r>
            <a:r>
              <a:rPr lang="en-US" sz="2400" b="0" dirty="0"/>
              <a:t>,</a:t>
            </a:r>
            <a:r>
              <a:rPr lang="en-US" sz="2400" dirty="0"/>
              <a:t> WFS</a:t>
            </a:r>
            <a:r>
              <a:rPr lang="en-US" sz="2400" b="0" dirty="0"/>
              <a:t>,</a:t>
            </a:r>
            <a:r>
              <a:rPr lang="en-US" sz="2400" dirty="0"/>
              <a:t> </a:t>
            </a:r>
            <a:r>
              <a:rPr lang="en-US" sz="2400" dirty="0" err="1"/>
              <a:t>GeoJSON</a:t>
            </a:r>
            <a:r>
              <a:rPr lang="en-US" sz="2400" b="0" dirty="0"/>
              <a:t>,</a:t>
            </a:r>
            <a:r>
              <a:rPr lang="en-US" sz="2400" dirty="0"/>
              <a:t> 3D Tiles </a:t>
            </a:r>
            <a:r>
              <a:rPr lang="en-US" sz="2400" b="0" dirty="0"/>
              <a:t>and mor</a:t>
            </a:r>
          </a:p>
        </p:txBody>
      </p:sp>
    </p:spTree>
    <p:extLst>
      <p:ext uri="{BB962C8B-B14F-4D97-AF65-F5344CB8AC3E}">
        <p14:creationId xmlns:p14="http://schemas.microsoft.com/office/powerpoint/2010/main" val="63810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2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5AD3BD-605E-F1E5-0614-B0FE6CAD78D5}"/>
              </a:ext>
            </a:extLst>
          </p:cNvPr>
          <p:cNvSpPr/>
          <p:nvPr/>
        </p:nvSpPr>
        <p:spPr>
          <a:xfrm>
            <a:off x="0" y="0"/>
            <a:ext cx="695925" cy="680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249E1A-9E1B-E172-F20F-264B01106112}"/>
              </a:ext>
            </a:extLst>
          </p:cNvPr>
          <p:cNvSpPr txBox="1"/>
          <p:nvPr/>
        </p:nvSpPr>
        <p:spPr>
          <a:xfrm>
            <a:off x="4058920" y="603476"/>
            <a:ext cx="6075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Montserrat" panose="00000500000000000000" pitchFamily="2" charset="0"/>
              </a:rPr>
              <a:t>Design Principles </a:t>
            </a:r>
            <a:r>
              <a:rPr lang="en-US" sz="3200" b="1" dirty="0">
                <a:solidFill>
                  <a:srgbClr val="7030A0"/>
                </a:solidFill>
                <a:latin typeface="Montserrat" panose="00000500000000000000" pitchFamily="2" charset="0"/>
              </a:rPr>
              <a:t>+ outlook</a:t>
            </a:r>
            <a:endParaRPr lang="nl-NL" sz="3200" b="0" dirty="0">
              <a:solidFill>
                <a:srgbClr val="7030A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2A2446-905F-4E60-D27F-BD7F19B0E82E}"/>
              </a:ext>
            </a:extLst>
          </p:cNvPr>
          <p:cNvGrpSpPr/>
          <p:nvPr/>
        </p:nvGrpSpPr>
        <p:grpSpPr>
          <a:xfrm>
            <a:off x="516114" y="1574652"/>
            <a:ext cx="2785886" cy="4541520"/>
            <a:chOff x="516114" y="1574652"/>
            <a:chExt cx="2785886" cy="454152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44E6A9C-7AA5-D6BD-802C-646573ACE841}"/>
                </a:ext>
              </a:extLst>
            </p:cNvPr>
            <p:cNvGrpSpPr/>
            <p:nvPr/>
          </p:nvGrpSpPr>
          <p:grpSpPr>
            <a:xfrm>
              <a:off x="516114" y="1574652"/>
              <a:ext cx="2785886" cy="4541520"/>
              <a:chOff x="998714" y="1583463"/>
              <a:chExt cx="2785886" cy="454152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DD2D3AF-2883-4ED3-8E03-92C9BC48C7CB}"/>
                  </a:ext>
                </a:extLst>
              </p:cNvPr>
              <p:cNvGrpSpPr/>
              <p:nvPr/>
            </p:nvGrpSpPr>
            <p:grpSpPr>
              <a:xfrm>
                <a:off x="998714" y="1583463"/>
                <a:ext cx="2785886" cy="4541520"/>
                <a:chOff x="1036320" y="1686560"/>
                <a:chExt cx="3352800" cy="4541520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6D8993A-9209-4093-D248-5B80428DB1DF}"/>
                    </a:ext>
                  </a:extLst>
                </p:cNvPr>
                <p:cNvSpPr/>
                <p:nvPr/>
              </p:nvSpPr>
              <p:spPr>
                <a:xfrm>
                  <a:off x="1036320" y="1686560"/>
                  <a:ext cx="3352800" cy="454152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743A2E6-2360-3395-2B92-C708A0A8B6C7}"/>
                    </a:ext>
                  </a:extLst>
                </p:cNvPr>
                <p:cNvSpPr txBox="1"/>
                <p:nvPr/>
              </p:nvSpPr>
              <p:spPr>
                <a:xfrm>
                  <a:off x="1146034" y="1811321"/>
                  <a:ext cx="3095766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lang="en-US" sz="2000" b="1" dirty="0">
                      <a:latin typeface="Montserrat" panose="00000500000000000000" pitchFamily="2" charset="0"/>
                    </a:rPr>
                    <a:t>Easy to </a:t>
                  </a:r>
                  <a:r>
                    <a:rPr lang="en-US" sz="2000" b="1" u="sng" dirty="0">
                      <a:latin typeface="Montserrat" panose="00000500000000000000" pitchFamily="2" charset="0"/>
                    </a:rPr>
                    <a:t>use</a:t>
                  </a: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96AD1A-842B-1583-D4E7-26EFE285126C}"/>
                  </a:ext>
                </a:extLst>
              </p:cNvPr>
              <p:cNvSpPr txBox="1"/>
              <p:nvPr/>
            </p:nvSpPr>
            <p:spPr>
              <a:xfrm>
                <a:off x="1108428" y="2285574"/>
                <a:ext cx="255376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Montserrat" panose="00000500000000000000" pitchFamily="2" charset="0"/>
                  </a:rPr>
                  <a:t>Browser-based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Montserrat" panose="00000500000000000000" pitchFamily="2" charset="0"/>
                  </a:rPr>
                  <a:t>Design for non-expert users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6354E8-19A8-8FFA-D7EE-8FF07745126C}"/>
                </a:ext>
              </a:extLst>
            </p:cNvPr>
            <p:cNvSpPr txBox="1"/>
            <p:nvPr/>
          </p:nvSpPr>
          <p:spPr>
            <a:xfrm>
              <a:off x="625828" y="3761462"/>
              <a:ext cx="255376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7030A0"/>
                </a:buClr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7030A0"/>
                  </a:solidFill>
                  <a:latin typeface="Montserrat" panose="00000500000000000000" pitchFamily="2" charset="0"/>
                </a:rPr>
                <a:t>Extend documentation</a:t>
              </a:r>
            </a:p>
            <a:p>
              <a:pPr marL="285750" indent="-285750">
                <a:buClr>
                  <a:srgbClr val="7030A0"/>
                </a:buClr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7030A0"/>
                  </a:solidFill>
                  <a:latin typeface="Montserrat" panose="00000500000000000000" pitchFamily="2" charset="0"/>
                </a:rPr>
                <a:t>Collect user feedback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67F51ED-5828-B462-4AB3-CD4FAABCA254}"/>
              </a:ext>
            </a:extLst>
          </p:cNvPr>
          <p:cNvGrpSpPr/>
          <p:nvPr/>
        </p:nvGrpSpPr>
        <p:grpSpPr>
          <a:xfrm>
            <a:off x="3415524" y="1574652"/>
            <a:ext cx="2785886" cy="4541520"/>
            <a:chOff x="3415524" y="1574652"/>
            <a:chExt cx="2785886" cy="45415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6FBEED6-5863-496F-5B98-E2D8618F6626}"/>
                </a:ext>
              </a:extLst>
            </p:cNvPr>
            <p:cNvGrpSpPr/>
            <p:nvPr/>
          </p:nvGrpSpPr>
          <p:grpSpPr>
            <a:xfrm>
              <a:off x="3415524" y="1574652"/>
              <a:ext cx="2785886" cy="4541520"/>
              <a:chOff x="3898124" y="1583463"/>
              <a:chExt cx="2785886" cy="454152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6777A24-4CFE-A5A7-4A90-CD064FE31FA5}"/>
                  </a:ext>
                </a:extLst>
              </p:cNvPr>
              <p:cNvGrpSpPr/>
              <p:nvPr/>
            </p:nvGrpSpPr>
            <p:grpSpPr>
              <a:xfrm>
                <a:off x="3898124" y="1583463"/>
                <a:ext cx="2785886" cy="4541520"/>
                <a:chOff x="1036320" y="1686560"/>
                <a:chExt cx="3352800" cy="4541520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1BC2E4D2-0B79-97AF-E2A3-8AC236C3969C}"/>
                    </a:ext>
                  </a:extLst>
                </p:cNvPr>
                <p:cNvSpPr/>
                <p:nvPr/>
              </p:nvSpPr>
              <p:spPr>
                <a:xfrm>
                  <a:off x="1036320" y="1686560"/>
                  <a:ext cx="3352800" cy="454152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68CDE9F-4013-C090-725D-452E867EA5F0}"/>
                    </a:ext>
                  </a:extLst>
                </p:cNvPr>
                <p:cNvSpPr txBox="1"/>
                <p:nvPr/>
              </p:nvSpPr>
              <p:spPr>
                <a:xfrm>
                  <a:off x="1146034" y="1811321"/>
                  <a:ext cx="3095766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lang="en-US" sz="2000" b="1" dirty="0">
                      <a:latin typeface="Montserrat" panose="00000500000000000000" pitchFamily="2" charset="0"/>
                    </a:rPr>
                    <a:t>Easy to </a:t>
                  </a:r>
                  <a:r>
                    <a:rPr lang="en-US" sz="2000" b="1" u="sng" dirty="0">
                      <a:latin typeface="Montserrat" panose="00000500000000000000" pitchFamily="2" charset="0"/>
                    </a:rPr>
                    <a:t>deploy</a:t>
                  </a: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0441D4-5E53-1BEF-297D-FF9041BC6C48}"/>
                  </a:ext>
                </a:extLst>
              </p:cNvPr>
              <p:cNvSpPr txBox="1"/>
              <p:nvPr/>
            </p:nvSpPr>
            <p:spPr>
              <a:xfrm>
                <a:off x="3989287" y="2285574"/>
                <a:ext cx="257231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Montserrat" panose="00000500000000000000" pitchFamily="2" charset="0"/>
                  </a:rPr>
                  <a:t>Released as Docker image</a:t>
                </a:r>
                <a:endParaRPr lang="nl-NL" sz="1600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6B1FFD-BE0E-87FF-804A-6C1F471BFACB}"/>
                </a:ext>
              </a:extLst>
            </p:cNvPr>
            <p:cNvSpPr txBox="1"/>
            <p:nvPr/>
          </p:nvSpPr>
          <p:spPr>
            <a:xfrm>
              <a:off x="3506687" y="3761462"/>
              <a:ext cx="255376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7030A0"/>
                </a:buClr>
              </a:pPr>
              <a:endParaRPr lang="en-US" sz="1600" dirty="0">
                <a:solidFill>
                  <a:srgbClr val="7030A0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0352AF1-65F9-18B6-E107-A6E7D48F2511}"/>
              </a:ext>
            </a:extLst>
          </p:cNvPr>
          <p:cNvGrpSpPr/>
          <p:nvPr/>
        </p:nvGrpSpPr>
        <p:grpSpPr>
          <a:xfrm>
            <a:off x="6314934" y="1574652"/>
            <a:ext cx="2785886" cy="4541520"/>
            <a:chOff x="7998954" y="1583463"/>
            <a:chExt cx="2785886" cy="45415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B252F06-AF40-6902-8AB8-A309D14BF729}"/>
                </a:ext>
              </a:extLst>
            </p:cNvPr>
            <p:cNvGrpSpPr/>
            <p:nvPr/>
          </p:nvGrpSpPr>
          <p:grpSpPr>
            <a:xfrm>
              <a:off x="7998954" y="1583463"/>
              <a:ext cx="2785886" cy="4541520"/>
              <a:chOff x="1036320" y="1686560"/>
              <a:chExt cx="3352800" cy="45415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2126266-7703-AA0F-8910-CBED765B2D95}"/>
                  </a:ext>
                </a:extLst>
              </p:cNvPr>
              <p:cNvSpPr/>
              <p:nvPr/>
            </p:nvSpPr>
            <p:spPr>
              <a:xfrm>
                <a:off x="1036320" y="1686560"/>
                <a:ext cx="3352800" cy="45415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8D78C2-9955-E8B5-2670-BC2F0DDD18FE}"/>
                  </a:ext>
                </a:extLst>
              </p:cNvPr>
              <p:cNvSpPr txBox="1"/>
              <p:nvPr/>
            </p:nvSpPr>
            <p:spPr>
              <a:xfrm>
                <a:off x="1146034" y="1811321"/>
                <a:ext cx="309576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2000" b="1" dirty="0">
                    <a:latin typeface="Montserrat" panose="00000500000000000000" pitchFamily="2" charset="0"/>
                  </a:rPr>
                  <a:t>Easy to </a:t>
                </a:r>
                <a:r>
                  <a:rPr lang="en-US" sz="2000" b="1" u="sng" dirty="0">
                    <a:latin typeface="Montserrat" panose="00000500000000000000" pitchFamily="2" charset="0"/>
                  </a:rPr>
                  <a:t>configure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09CFD8-3722-58B8-B0F8-2DCF8135A3B7}"/>
                </a:ext>
              </a:extLst>
            </p:cNvPr>
            <p:cNvSpPr txBox="1"/>
            <p:nvPr/>
          </p:nvSpPr>
          <p:spPr>
            <a:xfrm>
              <a:off x="8115016" y="2285574"/>
              <a:ext cx="255376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Montserrat" panose="00000500000000000000" pitchFamily="2" charset="0"/>
                </a:rPr>
                <a:t>Fully configurable via JSON file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Montserrat" panose="00000500000000000000" pitchFamily="2" charset="0"/>
                </a:rPr>
                <a:t>Configurations can be switched easily</a:t>
              </a:r>
              <a:endParaRPr lang="nl-NL" sz="1400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8A2D434-4A0F-F1AE-54B7-446B5C477FCB}"/>
              </a:ext>
            </a:extLst>
          </p:cNvPr>
          <p:cNvGrpSpPr/>
          <p:nvPr/>
        </p:nvGrpSpPr>
        <p:grpSpPr>
          <a:xfrm>
            <a:off x="9214344" y="1574652"/>
            <a:ext cx="2785886" cy="4541520"/>
            <a:chOff x="9214344" y="1574652"/>
            <a:chExt cx="2785886" cy="454152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D97F9E8-3F16-37D0-6AE1-FFB22D57294D}"/>
                </a:ext>
              </a:extLst>
            </p:cNvPr>
            <p:cNvGrpSpPr/>
            <p:nvPr/>
          </p:nvGrpSpPr>
          <p:grpSpPr>
            <a:xfrm>
              <a:off x="9214344" y="1574652"/>
              <a:ext cx="2785886" cy="4541520"/>
              <a:chOff x="9214344" y="1574652"/>
              <a:chExt cx="2785886" cy="454152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B94577A-946A-1809-DF0D-EA5560DFF593}"/>
                  </a:ext>
                </a:extLst>
              </p:cNvPr>
              <p:cNvGrpSpPr/>
              <p:nvPr/>
            </p:nvGrpSpPr>
            <p:grpSpPr>
              <a:xfrm>
                <a:off x="9214344" y="1574652"/>
                <a:ext cx="2785886" cy="4541520"/>
                <a:chOff x="7998954" y="1583463"/>
                <a:chExt cx="2785886" cy="4541520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2202720D-6022-0146-B5F2-A2B548D00385}"/>
                    </a:ext>
                  </a:extLst>
                </p:cNvPr>
                <p:cNvGrpSpPr/>
                <p:nvPr/>
              </p:nvGrpSpPr>
              <p:grpSpPr>
                <a:xfrm>
                  <a:off x="7998954" y="1583463"/>
                  <a:ext cx="2785886" cy="4541520"/>
                  <a:chOff x="1036320" y="1686560"/>
                  <a:chExt cx="3352800" cy="4541520"/>
                </a:xfrm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606685D1-74AC-1FF7-E5D9-6E416CE8760D}"/>
                      </a:ext>
                    </a:extLst>
                  </p:cNvPr>
                  <p:cNvSpPr/>
                  <p:nvPr/>
                </p:nvSpPr>
                <p:spPr>
                  <a:xfrm>
                    <a:off x="1036320" y="1686560"/>
                    <a:ext cx="3352800" cy="454152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0BDB8881-035E-0D42-9E9E-34F22B4F3BB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6034" y="1811321"/>
                    <a:ext cx="3095766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lang="en-US" sz="2000" b="1" dirty="0">
                        <a:latin typeface="Montserrat" panose="00000500000000000000" pitchFamily="2" charset="0"/>
                      </a:rPr>
                      <a:t>Easy to </a:t>
                    </a:r>
                    <a:r>
                      <a:rPr lang="en-US" sz="2000" b="1" u="sng" dirty="0">
                        <a:latin typeface="Montserrat" panose="00000500000000000000" pitchFamily="2" charset="0"/>
                      </a:rPr>
                      <a:t>extend</a:t>
                    </a:r>
                  </a:p>
                </p:txBody>
              </p:sp>
            </p:grp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80CF1D5-1BD7-83F8-FF79-3A31CFAA4E13}"/>
                    </a:ext>
                  </a:extLst>
                </p:cNvPr>
                <p:cNvSpPr txBox="1"/>
                <p:nvPr/>
              </p:nvSpPr>
              <p:spPr>
                <a:xfrm>
                  <a:off x="8115016" y="2285574"/>
                  <a:ext cx="255376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latin typeface="Montserrat" panose="00000500000000000000" pitchFamily="2" charset="0"/>
                    </a:rPr>
                    <a:t>[work in progress]</a:t>
                  </a:r>
                  <a:endParaRPr lang="nl-NL" sz="1400" dirty="0">
                    <a:latin typeface="Montserrat" panose="00000500000000000000" pitchFamily="2" charset="0"/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6FBD7E-089A-1B48-5069-F7EF6A89BABE}"/>
                  </a:ext>
                </a:extLst>
              </p:cNvPr>
              <p:cNvSpPr txBox="1"/>
              <p:nvPr/>
            </p:nvSpPr>
            <p:spPr>
              <a:xfrm>
                <a:off x="9305507" y="3743151"/>
                <a:ext cx="255376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AC3523-8472-E8DF-D8BF-C21BB6CCA278}"/>
                </a:ext>
              </a:extLst>
            </p:cNvPr>
            <p:cNvSpPr txBox="1"/>
            <p:nvPr/>
          </p:nvSpPr>
          <p:spPr>
            <a:xfrm>
              <a:off x="9305507" y="3743151"/>
              <a:ext cx="255376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7030A0"/>
                </a:buClr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7030A0"/>
                  </a:solidFill>
                  <a:latin typeface="Montserrat" panose="00000500000000000000" pitchFamily="2" charset="0"/>
                </a:rPr>
                <a:t>Modular plugins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4DA384-FCAB-220C-1249-A690E7386AA1}"/>
              </a:ext>
            </a:extLst>
          </p:cNvPr>
          <p:cNvCxnSpPr>
            <a:cxnSpLocks/>
          </p:cNvCxnSpPr>
          <p:nvPr/>
        </p:nvCxnSpPr>
        <p:spPr>
          <a:xfrm>
            <a:off x="325120" y="3642360"/>
            <a:ext cx="11795760" cy="0"/>
          </a:xfrm>
          <a:prstGeom prst="line">
            <a:avLst/>
          </a:prstGeom>
          <a:ln w="2857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198E6D2-15CE-3575-B8E8-61F9B6D09A97}"/>
              </a:ext>
            </a:extLst>
          </p:cNvPr>
          <p:cNvGrpSpPr/>
          <p:nvPr/>
        </p:nvGrpSpPr>
        <p:grpSpPr>
          <a:xfrm>
            <a:off x="626039" y="524237"/>
            <a:ext cx="2087915" cy="737579"/>
            <a:chOff x="7454765" y="2882635"/>
            <a:chExt cx="4123939" cy="110568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4BBED37-1169-116E-2511-4E191294A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765" y="2882635"/>
              <a:ext cx="1426345" cy="110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Google Shape;429;p42">
              <a:extLst>
                <a:ext uri="{FF2B5EF4-FFF2-40B4-BE49-F238E27FC236}">
                  <a16:creationId xmlns:a16="http://schemas.microsoft.com/office/drawing/2014/main" id="{D858FB0A-AF09-2C32-A206-D0344B93670D}"/>
                </a:ext>
              </a:extLst>
            </p:cNvPr>
            <p:cNvSpPr txBox="1">
              <a:spLocks/>
            </p:cNvSpPr>
            <p:nvPr/>
          </p:nvSpPr>
          <p:spPr>
            <a:xfrm>
              <a:off x="8501601" y="3072100"/>
              <a:ext cx="3077103" cy="855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rtl="0">
                <a:lnSpc>
                  <a:spcPct val="90000"/>
                </a:lnSpc>
                <a:buClr>
                  <a:srgbClr val="02182C"/>
                </a:buClr>
                <a:buSzPts val="2880"/>
                <a:buFont typeface="Montserrat"/>
                <a:buNone/>
              </a:pPr>
              <a:r>
                <a:rPr lang="en-US" sz="3200" b="1" dirty="0">
                  <a:solidFill>
                    <a:srgbClr val="00112B"/>
                  </a:solidFill>
                  <a:latin typeface="IBM Plex Sans" panose="020B0503050203000203" pitchFamily="34" charset="0"/>
                </a:rPr>
                <a:t>LEIA</a:t>
              </a:r>
              <a:endParaRPr lang="en-US" sz="1100" b="1" dirty="0">
                <a:solidFill>
                  <a:srgbClr val="00112B"/>
                </a:solidFill>
                <a:latin typeface="IBM Plex Sans" panose="020B0503050203000203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F939215-BA8E-E6EF-F154-718C5574896F}"/>
              </a:ext>
            </a:extLst>
          </p:cNvPr>
          <p:cNvSpPr txBox="1"/>
          <p:nvPr/>
        </p:nvSpPr>
        <p:spPr>
          <a:xfrm>
            <a:off x="6430996" y="3761462"/>
            <a:ext cx="25537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  <a:latin typeface="Montserrat" panose="00000500000000000000" pitchFamily="2" charset="0"/>
              </a:rPr>
              <a:t>Edit and save configurations from UI</a:t>
            </a: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  <a:latin typeface="Montserrat" panose="00000500000000000000" pitchFamily="2" charset="0"/>
              </a:rPr>
              <a:t>Share configuration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2DEC17-FCC2-6A46-8C09-832BA73A9616}"/>
              </a:ext>
            </a:extLst>
          </p:cNvPr>
          <p:cNvSpPr txBox="1"/>
          <p:nvPr/>
        </p:nvSpPr>
        <p:spPr>
          <a:xfrm>
            <a:off x="3531586" y="3779585"/>
            <a:ext cx="2553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  <a:latin typeface="Montserrat" panose="00000500000000000000" pitchFamily="2" charset="0"/>
              </a:rPr>
              <a:t>Easier to configure (independent of host)</a:t>
            </a:r>
          </a:p>
        </p:txBody>
      </p:sp>
    </p:spTree>
    <p:extLst>
      <p:ext uri="{BB962C8B-B14F-4D97-AF65-F5344CB8AC3E}">
        <p14:creationId xmlns:p14="http://schemas.microsoft.com/office/powerpoint/2010/main" val="664894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1405F0-FECE-A0A9-C38A-6638828F32CB}"/>
              </a:ext>
            </a:extLst>
          </p:cNvPr>
          <p:cNvSpPr/>
          <p:nvPr/>
        </p:nvSpPr>
        <p:spPr>
          <a:xfrm>
            <a:off x="1" y="4241800"/>
            <a:ext cx="12192000" cy="2616200"/>
          </a:xfrm>
          <a:prstGeom prst="rect">
            <a:avLst/>
          </a:prstGeom>
          <a:solidFill>
            <a:srgbClr val="00112B"/>
          </a:solidFill>
          <a:ln>
            <a:solidFill>
              <a:srgbClr val="0011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8" name="Google Shape;428;p42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5AD3BD-605E-F1E5-0614-B0FE6CAD78D5}"/>
              </a:ext>
            </a:extLst>
          </p:cNvPr>
          <p:cNvSpPr/>
          <p:nvPr/>
        </p:nvSpPr>
        <p:spPr>
          <a:xfrm>
            <a:off x="0" y="0"/>
            <a:ext cx="695925" cy="680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249E1A-9E1B-E172-F20F-264B01106112}"/>
              </a:ext>
            </a:extLst>
          </p:cNvPr>
          <p:cNvSpPr txBox="1"/>
          <p:nvPr/>
        </p:nvSpPr>
        <p:spPr>
          <a:xfrm>
            <a:off x="4326889" y="580234"/>
            <a:ext cx="35382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Montserrat" panose="00000500000000000000" pitchFamily="2" charset="0"/>
              </a:rPr>
              <a:t>Get involved!</a:t>
            </a:r>
            <a:endParaRPr lang="nl-NL" sz="3200" b="0" dirty="0">
              <a:solidFill>
                <a:srgbClr val="7030A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84070E-3969-2BAE-B85D-E8E0D15FEB27}"/>
              </a:ext>
            </a:extLst>
          </p:cNvPr>
          <p:cNvSpPr txBox="1"/>
          <p:nvPr/>
        </p:nvSpPr>
        <p:spPr>
          <a:xfrm>
            <a:off x="1242060" y="2027681"/>
            <a:ext cx="6101080" cy="180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tabLst/>
              <a:defRPr/>
            </a:pPr>
            <a:r>
              <a:rPr lang="en-US" sz="2400" dirty="0">
                <a:solidFill>
                  <a:srgbClr val="02182C"/>
                </a:solidFill>
                <a:latin typeface="Montserrat"/>
                <a:sym typeface="Montserrat"/>
              </a:rPr>
              <a:t>We welcome…</a:t>
            </a:r>
          </a:p>
          <a:p>
            <a:pPr marL="808038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srgbClr val="02182C"/>
                </a:solidFill>
                <a:latin typeface="Montserrat"/>
                <a:sym typeface="Montserrat"/>
              </a:rPr>
              <a:t>Contributors</a:t>
            </a:r>
          </a:p>
          <a:p>
            <a:pPr marL="808038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2182C"/>
                </a:solidFill>
                <a:effectLst/>
                <a:uLnTx/>
                <a:uFillTx/>
                <a:latin typeface="Montserrat"/>
                <a:sym typeface="Montserrat"/>
              </a:rPr>
              <a:t>Users</a:t>
            </a:r>
          </a:p>
          <a:p>
            <a:pPr marL="808038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 err="1">
                <a:solidFill>
                  <a:srgbClr val="02182C"/>
                </a:solidFill>
                <a:latin typeface="Montserrat"/>
                <a:sym typeface="Montserrat"/>
              </a:rPr>
              <a:t>Visionairies</a:t>
            </a:r>
            <a:endParaRPr lang="en-US" sz="2400" b="1" dirty="0">
              <a:solidFill>
                <a:srgbClr val="02182C"/>
              </a:solidFill>
              <a:latin typeface="Montserrat"/>
              <a:sym typeface="Montserra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61F451-1FFD-4FA8-3F7B-7B92513BCE09}"/>
              </a:ext>
            </a:extLst>
          </p:cNvPr>
          <p:cNvSpPr/>
          <p:nvPr/>
        </p:nvSpPr>
        <p:spPr>
          <a:xfrm>
            <a:off x="7584440" y="2499359"/>
            <a:ext cx="3561080" cy="35691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6"/>
              </a:solidFill>
              <a:highlight>
                <a:srgbClr val="FFFF00"/>
              </a:highligh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7F26B8-13CA-B387-4D11-BA447838DE71}"/>
              </a:ext>
            </a:extLst>
          </p:cNvPr>
          <p:cNvSpPr txBox="1"/>
          <p:nvPr/>
        </p:nvSpPr>
        <p:spPr>
          <a:xfrm>
            <a:off x="7548880" y="2213127"/>
            <a:ext cx="3596640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182C"/>
              </a:buClr>
              <a:buSzPts val="2880"/>
              <a:tabLst/>
              <a:defRPr/>
            </a:pPr>
            <a:r>
              <a:rPr lang="en-US" sz="1400" dirty="0">
                <a:solidFill>
                  <a:srgbClr val="02182C"/>
                </a:solidFill>
                <a:latin typeface="Montserrat"/>
                <a:sym typeface="Montserrat"/>
              </a:rPr>
              <a:t>Join our soon-to-be community!</a:t>
            </a:r>
            <a:endParaRPr lang="en-US" sz="1400" dirty="0">
              <a:solidFill>
                <a:srgbClr val="02182C"/>
              </a:solidFill>
              <a:highlight>
                <a:srgbClr val="FFFF00"/>
              </a:highlight>
              <a:latin typeface="Montserrat"/>
              <a:sym typeface="Montserrat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A1CA3D0-8214-AB10-D969-AF0E975C8160}"/>
              </a:ext>
            </a:extLst>
          </p:cNvPr>
          <p:cNvGrpSpPr/>
          <p:nvPr/>
        </p:nvGrpSpPr>
        <p:grpSpPr>
          <a:xfrm>
            <a:off x="626039" y="524237"/>
            <a:ext cx="2087915" cy="737579"/>
            <a:chOff x="7454765" y="2882635"/>
            <a:chExt cx="4123939" cy="1105681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4171732-2BE9-ED03-42CF-699E52360E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765" y="2882635"/>
              <a:ext cx="1426345" cy="110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Google Shape;429;p42">
              <a:extLst>
                <a:ext uri="{FF2B5EF4-FFF2-40B4-BE49-F238E27FC236}">
                  <a16:creationId xmlns:a16="http://schemas.microsoft.com/office/drawing/2014/main" id="{AA53B5B8-02A6-944F-7A09-72CB7FCCCFD2}"/>
                </a:ext>
              </a:extLst>
            </p:cNvPr>
            <p:cNvSpPr txBox="1">
              <a:spLocks/>
            </p:cNvSpPr>
            <p:nvPr/>
          </p:nvSpPr>
          <p:spPr>
            <a:xfrm>
              <a:off x="8501601" y="3072100"/>
              <a:ext cx="3077103" cy="855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rtl="0">
                <a:lnSpc>
                  <a:spcPct val="90000"/>
                </a:lnSpc>
                <a:buClr>
                  <a:srgbClr val="02182C"/>
                </a:buClr>
                <a:buSzPts val="2880"/>
                <a:buFont typeface="Montserrat"/>
                <a:buNone/>
              </a:pPr>
              <a:r>
                <a:rPr lang="en-US" sz="3200" b="1" dirty="0">
                  <a:solidFill>
                    <a:srgbClr val="00112B"/>
                  </a:solidFill>
                  <a:latin typeface="IBM Plex Sans" panose="020B0503050203000203" pitchFamily="34" charset="0"/>
                </a:rPr>
                <a:t>LEIA</a:t>
              </a:r>
              <a:endParaRPr lang="en-US" sz="1100" b="1" dirty="0">
                <a:solidFill>
                  <a:srgbClr val="00112B"/>
                </a:solidFill>
                <a:latin typeface="IBM Plex Sans" panose="020B0503050203000203" pitchFamily="34" charset="0"/>
              </a:endParaRPr>
            </a:p>
          </p:txBody>
        </p:sp>
      </p:grpSp>
      <p:pic>
        <p:nvPicPr>
          <p:cNvPr id="14" name="Picture 13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30D0DFD5-EF2B-B225-828D-B815FB633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805" y="2629751"/>
            <a:ext cx="3308350" cy="3308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1713A-4C54-9491-7339-3B3BFAE6C8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>
            <a:off x="2891761" y="5796689"/>
            <a:ext cx="1966352" cy="7016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FB8BA1-9327-4684-A400-C2D9FD7917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408304" y="5796689"/>
            <a:ext cx="2282232" cy="7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64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1;p40">
            <a:extLst>
              <a:ext uri="{FF2B5EF4-FFF2-40B4-BE49-F238E27FC236}">
                <a16:creationId xmlns:a16="http://schemas.microsoft.com/office/drawing/2014/main" id="{17AFD8E9-4F94-E6F4-6E26-66DCDBF2E9F7}"/>
              </a:ext>
            </a:extLst>
          </p:cNvPr>
          <p:cNvSpPr txBox="1">
            <a:spLocks/>
          </p:cNvSpPr>
          <p:nvPr/>
        </p:nvSpPr>
        <p:spPr>
          <a:xfrm>
            <a:off x="4134288" y="4274821"/>
            <a:ext cx="3923423" cy="154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2000" dirty="0"/>
              <a:t>Kamiel Verhelst</a:t>
            </a:r>
            <a:br>
              <a:rPr lang="en-US" sz="2000" dirty="0"/>
            </a:br>
            <a:br>
              <a:rPr lang="en-US" sz="2000" dirty="0"/>
            </a:br>
            <a:r>
              <a:rPr lang="en-US" sz="1600" b="0" dirty="0"/>
              <a:t>Technical Data Consultant</a:t>
            </a:r>
            <a:br>
              <a:rPr lang="en-US" sz="1600" b="0" dirty="0"/>
            </a:br>
            <a:r>
              <a:rPr lang="en-US" sz="1600" b="0" dirty="0" err="1"/>
              <a:t>Geodan</a:t>
            </a:r>
            <a:r>
              <a:rPr lang="en-US" sz="1600" b="0" dirty="0"/>
              <a:t> / </a:t>
            </a:r>
            <a:r>
              <a:rPr lang="en-US" sz="1600" b="0" dirty="0" err="1"/>
              <a:t>Sogelink</a:t>
            </a:r>
            <a:endParaRPr lang="nl-NL" sz="2000" b="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310EC02-F017-A937-EE76-BDF9D07CA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79" y="223255"/>
            <a:ext cx="576845" cy="57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50C6E056-4EFB-1574-6CBC-D39F8E537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50" t="9344" r="12647" b="15466"/>
          <a:stretch/>
        </p:blipFill>
        <p:spPr>
          <a:xfrm>
            <a:off x="4581375" y="1188720"/>
            <a:ext cx="3029250" cy="29375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1189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11;p40">
            <a:extLst>
              <a:ext uri="{FF2B5EF4-FFF2-40B4-BE49-F238E27FC236}">
                <a16:creationId xmlns:a16="http://schemas.microsoft.com/office/drawing/2014/main" id="{17AFD8E9-4F94-E6F4-6E26-66DCDBF2E9F7}"/>
              </a:ext>
            </a:extLst>
          </p:cNvPr>
          <p:cNvSpPr txBox="1">
            <a:spLocks/>
          </p:cNvSpPr>
          <p:nvPr/>
        </p:nvSpPr>
        <p:spPr>
          <a:xfrm>
            <a:off x="1841881" y="2240280"/>
            <a:ext cx="1785135" cy="605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Goal</a:t>
            </a:r>
            <a:endParaRPr lang="nl-NL" sz="3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310EC02-F017-A937-EE76-BDF9D07CA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79" y="223255"/>
            <a:ext cx="576845" cy="57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11;p40">
            <a:extLst>
              <a:ext uri="{FF2B5EF4-FFF2-40B4-BE49-F238E27FC236}">
                <a16:creationId xmlns:a16="http://schemas.microsoft.com/office/drawing/2014/main" id="{C010A8EA-78EA-9761-BBE7-F97649AD8ED9}"/>
              </a:ext>
            </a:extLst>
          </p:cNvPr>
          <p:cNvSpPr txBox="1">
            <a:spLocks/>
          </p:cNvSpPr>
          <p:nvPr/>
        </p:nvSpPr>
        <p:spPr>
          <a:xfrm>
            <a:off x="1841881" y="2708910"/>
            <a:ext cx="9158486" cy="20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/>
              <a:t>To develop an open source, accessible, easy-to-use 3D GIS viewer</a:t>
            </a:r>
            <a:endParaRPr lang="nl-NL" sz="4000" b="0" dirty="0"/>
          </a:p>
        </p:txBody>
      </p:sp>
    </p:spTree>
    <p:extLst>
      <p:ext uri="{BB962C8B-B14F-4D97-AF65-F5344CB8AC3E}">
        <p14:creationId xmlns:p14="http://schemas.microsoft.com/office/powerpoint/2010/main" val="2820951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C310EC02-F017-A937-EE76-BDF9D07CA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79" y="223255"/>
            <a:ext cx="576845" cy="57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11;p40">
            <a:extLst>
              <a:ext uri="{FF2B5EF4-FFF2-40B4-BE49-F238E27FC236}">
                <a16:creationId xmlns:a16="http://schemas.microsoft.com/office/drawing/2014/main" id="{C010A8EA-78EA-9761-BBE7-F97649AD8ED9}"/>
              </a:ext>
            </a:extLst>
          </p:cNvPr>
          <p:cNvSpPr txBox="1">
            <a:spLocks/>
          </p:cNvSpPr>
          <p:nvPr/>
        </p:nvSpPr>
        <p:spPr>
          <a:xfrm>
            <a:off x="4993830" y="3068955"/>
            <a:ext cx="2204339" cy="72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/>
              <a:t>WHY?</a:t>
            </a:r>
            <a:endParaRPr lang="nl-NL" sz="4000" b="0" dirty="0"/>
          </a:p>
        </p:txBody>
      </p:sp>
      <p:sp>
        <p:nvSpPr>
          <p:cNvPr id="3" name="Google Shape;411;p40">
            <a:extLst>
              <a:ext uri="{FF2B5EF4-FFF2-40B4-BE49-F238E27FC236}">
                <a16:creationId xmlns:a16="http://schemas.microsoft.com/office/drawing/2014/main" id="{DA9E81E7-D786-8C98-05D5-F0443FE0EEE6}"/>
              </a:ext>
            </a:extLst>
          </p:cNvPr>
          <p:cNvSpPr txBox="1">
            <a:spLocks/>
          </p:cNvSpPr>
          <p:nvPr/>
        </p:nvSpPr>
        <p:spPr>
          <a:xfrm>
            <a:off x="979924" y="1747085"/>
            <a:ext cx="3288031" cy="94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starting with 3D is hard!</a:t>
            </a:r>
            <a:endParaRPr lang="nl-NL" sz="3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Google Shape;411;p40">
            <a:extLst>
              <a:ext uri="{FF2B5EF4-FFF2-40B4-BE49-F238E27FC236}">
                <a16:creationId xmlns:a16="http://schemas.microsoft.com/office/drawing/2014/main" id="{F2CE711C-3212-D116-E0A1-667C5D0DEF6E}"/>
              </a:ext>
            </a:extLst>
          </p:cNvPr>
          <p:cNvSpPr txBox="1">
            <a:spLocks/>
          </p:cNvSpPr>
          <p:nvPr/>
        </p:nvSpPr>
        <p:spPr>
          <a:xfrm>
            <a:off x="5272214" y="696239"/>
            <a:ext cx="3851910" cy="105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scarcity of OS initiatives for complete viewers</a:t>
            </a:r>
            <a:endParaRPr lang="nl-NL" sz="3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Google Shape;411;p40">
            <a:extLst>
              <a:ext uri="{FF2B5EF4-FFF2-40B4-BE49-F238E27FC236}">
                <a16:creationId xmlns:a16="http://schemas.microsoft.com/office/drawing/2014/main" id="{45D55DFB-3AD0-30FB-E5D1-88F99E407EE8}"/>
              </a:ext>
            </a:extLst>
          </p:cNvPr>
          <p:cNvSpPr txBox="1">
            <a:spLocks/>
          </p:cNvSpPr>
          <p:nvPr/>
        </p:nvSpPr>
        <p:spPr>
          <a:xfrm>
            <a:off x="7975409" y="2769752"/>
            <a:ext cx="3500311" cy="85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user-friendliness is often lacking</a:t>
            </a:r>
            <a:endParaRPr lang="nl-NL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Google Shape;411;p40">
            <a:extLst>
              <a:ext uri="{FF2B5EF4-FFF2-40B4-BE49-F238E27FC236}">
                <a16:creationId xmlns:a16="http://schemas.microsoft.com/office/drawing/2014/main" id="{D69BE5B8-B7CA-D2CF-B463-87A00CF0AD5F}"/>
              </a:ext>
            </a:extLst>
          </p:cNvPr>
          <p:cNvSpPr txBox="1">
            <a:spLocks/>
          </p:cNvSpPr>
          <p:nvPr/>
        </p:nvSpPr>
        <p:spPr>
          <a:xfrm>
            <a:off x="1507609" y="4903514"/>
            <a:ext cx="5520691" cy="94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no need to spend more public money on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</a:rPr>
              <a:t>closed software</a:t>
            </a:r>
            <a:endParaRPr lang="nl-NL" sz="2400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Google Shape;411;p40">
            <a:extLst>
              <a:ext uri="{FF2B5EF4-FFF2-40B4-BE49-F238E27FC236}">
                <a16:creationId xmlns:a16="http://schemas.microsoft.com/office/drawing/2014/main" id="{2CCCFEA7-D6EA-6F19-ADBF-65E134D703D8}"/>
              </a:ext>
            </a:extLst>
          </p:cNvPr>
          <p:cNvSpPr txBox="1">
            <a:spLocks/>
          </p:cNvSpPr>
          <p:nvPr/>
        </p:nvSpPr>
        <p:spPr>
          <a:xfrm>
            <a:off x="6545327" y="4152703"/>
            <a:ext cx="5646673" cy="94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gain experience in public-private partnerships in OS</a:t>
            </a:r>
            <a:endParaRPr lang="nl-NL" sz="2400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Google Shape;411;p40">
            <a:extLst>
              <a:ext uri="{FF2B5EF4-FFF2-40B4-BE49-F238E27FC236}">
                <a16:creationId xmlns:a16="http://schemas.microsoft.com/office/drawing/2014/main" id="{EFBD314D-8BE0-C81E-3989-3A58911663CA}"/>
              </a:ext>
            </a:extLst>
          </p:cNvPr>
          <p:cNvSpPr txBox="1">
            <a:spLocks/>
          </p:cNvSpPr>
          <p:nvPr/>
        </p:nvSpPr>
        <p:spPr>
          <a:xfrm>
            <a:off x="120650" y="3444008"/>
            <a:ext cx="4873180" cy="72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Light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‘digital commons’</a:t>
            </a:r>
            <a:endParaRPr lang="nl-NL" sz="3600" b="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4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44E73-1135-CEC4-257E-19083CD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65" y="494296"/>
            <a:ext cx="7668269" cy="7201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It’s more fun together!</a:t>
            </a:r>
            <a:endParaRPr lang="nl-N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A3B2D5-8D56-555A-AC5C-564C845048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6475482" y="1656564"/>
            <a:ext cx="2018258" cy="72014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A33FFB9-FB7A-EA4E-794D-199C96919BCC}"/>
              </a:ext>
            </a:extLst>
          </p:cNvPr>
          <p:cNvGrpSpPr/>
          <p:nvPr/>
        </p:nvGrpSpPr>
        <p:grpSpPr>
          <a:xfrm>
            <a:off x="2355849" y="2809796"/>
            <a:ext cx="7747001" cy="1546682"/>
            <a:chOff x="2355849" y="2809796"/>
            <a:chExt cx="7747001" cy="154668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DB0FB05-DE41-1257-DAC2-FFE902B02BC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280956"/>
              <a:ext cx="0" cy="591931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Google Shape;411;p40">
              <a:extLst>
                <a:ext uri="{FF2B5EF4-FFF2-40B4-BE49-F238E27FC236}">
                  <a16:creationId xmlns:a16="http://schemas.microsoft.com/office/drawing/2014/main" id="{2D68B198-24D8-56CD-B706-9F43860EFD4F}"/>
                </a:ext>
              </a:extLst>
            </p:cNvPr>
            <p:cNvSpPr txBox="1">
              <a:spLocks/>
            </p:cNvSpPr>
            <p:nvPr/>
          </p:nvSpPr>
          <p:spPr>
            <a:xfrm>
              <a:off x="2355849" y="3151946"/>
              <a:ext cx="3632201" cy="1169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Montserrat Light"/>
                <a:buNone/>
                <a:defRPr sz="44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bg1">
                      <a:lumMod val="95000"/>
                    </a:schemeClr>
                  </a:solidFill>
                </a:rPr>
                <a:t>Use cases</a:t>
              </a:r>
            </a:p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bg1">
                      <a:lumMod val="95000"/>
                    </a:schemeClr>
                  </a:solidFill>
                </a:rPr>
                <a:t>Existing Digital Twins</a:t>
              </a:r>
            </a:p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endParaRPr lang="nl-NL" sz="1800" b="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" name="Google Shape;411;p40">
              <a:extLst>
                <a:ext uri="{FF2B5EF4-FFF2-40B4-BE49-F238E27FC236}">
                  <a16:creationId xmlns:a16="http://schemas.microsoft.com/office/drawing/2014/main" id="{64AFCB2E-239E-5F1B-AD40-ACC29853CDDD}"/>
                </a:ext>
              </a:extLst>
            </p:cNvPr>
            <p:cNvSpPr txBox="1">
              <a:spLocks/>
            </p:cNvSpPr>
            <p:nvPr/>
          </p:nvSpPr>
          <p:spPr>
            <a:xfrm>
              <a:off x="6297930" y="3186852"/>
              <a:ext cx="3804920" cy="1169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Montserrat Light"/>
                <a:buNone/>
                <a:defRPr sz="44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bg1">
                      <a:lumMod val="95000"/>
                    </a:schemeClr>
                  </a:solidFill>
                </a:rPr>
                <a:t>Geo-expertise</a:t>
              </a:r>
            </a:p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bg1">
                      <a:lumMod val="95000"/>
                    </a:schemeClr>
                  </a:solidFill>
                </a:rPr>
                <a:t>Experimental 3D viewer</a:t>
              </a:r>
            </a:p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endParaRPr lang="nl-NL" sz="1800" b="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A161DB-4E1E-FB71-0D8E-3AA1D4A12AC9}"/>
                </a:ext>
              </a:extLst>
            </p:cNvPr>
            <p:cNvSpPr txBox="1"/>
            <p:nvPr/>
          </p:nvSpPr>
          <p:spPr>
            <a:xfrm>
              <a:off x="5570470" y="2809796"/>
              <a:ext cx="105106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2" charset="0"/>
                </a:rPr>
                <a:t>HAVE</a:t>
              </a:r>
              <a:endParaRPr lang="nl-NL" b="1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25D8B1-0036-69B0-C671-72B3D2020843}"/>
              </a:ext>
            </a:extLst>
          </p:cNvPr>
          <p:cNvGrpSpPr/>
          <p:nvPr/>
        </p:nvGrpSpPr>
        <p:grpSpPr>
          <a:xfrm>
            <a:off x="2355851" y="4392622"/>
            <a:ext cx="7574283" cy="1971082"/>
            <a:chOff x="2355851" y="4392622"/>
            <a:chExt cx="7574283" cy="197108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9594781-7A53-83A8-59AA-807E189E23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863782"/>
              <a:ext cx="0" cy="591931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Google Shape;411;p40">
              <a:extLst>
                <a:ext uri="{FF2B5EF4-FFF2-40B4-BE49-F238E27FC236}">
                  <a16:creationId xmlns:a16="http://schemas.microsoft.com/office/drawing/2014/main" id="{E65AFE9F-184B-A9FE-09BE-D79629E7B596}"/>
                </a:ext>
              </a:extLst>
            </p:cNvPr>
            <p:cNvSpPr txBox="1">
              <a:spLocks/>
            </p:cNvSpPr>
            <p:nvPr/>
          </p:nvSpPr>
          <p:spPr>
            <a:xfrm>
              <a:off x="2355851" y="4734772"/>
              <a:ext cx="3538220" cy="1628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Montserrat Light"/>
                <a:buNone/>
                <a:defRPr sz="44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bg1">
                      <a:lumMod val="95000"/>
                    </a:schemeClr>
                  </a:solidFill>
                </a:rPr>
                <a:t>Support with development of viewer functionality</a:t>
              </a:r>
            </a:p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bg1">
                      <a:lumMod val="95000"/>
                    </a:schemeClr>
                  </a:solidFill>
                </a:rPr>
                <a:t>To develop tools for modelling, scenario-building and prediction</a:t>
              </a:r>
            </a:p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bg1">
                      <a:lumMod val="95000"/>
                    </a:schemeClr>
                  </a:solidFill>
                </a:rPr>
                <a:t>Open source!</a:t>
              </a:r>
              <a:endParaRPr lang="nl-NL" sz="1800" b="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" name="Google Shape;411;p40">
              <a:extLst>
                <a:ext uri="{FF2B5EF4-FFF2-40B4-BE49-F238E27FC236}">
                  <a16:creationId xmlns:a16="http://schemas.microsoft.com/office/drawing/2014/main" id="{23F4D5B4-CD49-612C-3062-90239E034A89}"/>
                </a:ext>
              </a:extLst>
            </p:cNvPr>
            <p:cNvSpPr txBox="1">
              <a:spLocks/>
            </p:cNvSpPr>
            <p:nvPr/>
          </p:nvSpPr>
          <p:spPr>
            <a:xfrm>
              <a:off x="6297930" y="4769678"/>
              <a:ext cx="3632204" cy="1065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Montserrat Light"/>
                <a:buNone/>
                <a:defRPr sz="44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bg1">
                      <a:lumMod val="95000"/>
                    </a:schemeClr>
                  </a:solidFill>
                </a:rPr>
                <a:t>Digital Twinning in real use cases</a:t>
              </a:r>
            </a:p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bg1">
                      <a:lumMod val="95000"/>
                    </a:schemeClr>
                  </a:solidFill>
                </a:rPr>
                <a:t>Open source!</a:t>
              </a:r>
            </a:p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endParaRPr lang="nl-NL" sz="1800" b="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3B03E4-F622-DD3E-5C18-04A8FCBADDC9}"/>
                </a:ext>
              </a:extLst>
            </p:cNvPr>
            <p:cNvSpPr txBox="1"/>
            <p:nvPr/>
          </p:nvSpPr>
          <p:spPr>
            <a:xfrm>
              <a:off x="5570470" y="4392622"/>
              <a:ext cx="105106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2" charset="0"/>
                </a:rPr>
                <a:t>WANT</a:t>
              </a:r>
              <a:endParaRPr lang="nl-NL" b="1" dirty="0">
                <a:latin typeface="Montserrat" panose="00000500000000000000" pitchFamily="2" charset="0"/>
              </a:endParaRPr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353CCD05-60A3-9666-6F35-1302DE8A2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79" y="223255"/>
            <a:ext cx="576845" cy="57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6C1FE5-61DF-6E2B-5C3F-240BEF06681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3030833" y="1639613"/>
            <a:ext cx="2282232" cy="7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9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44E73-1135-CEC4-257E-19083CD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65" y="494296"/>
            <a:ext cx="7668269" cy="7201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It’s more fun together!</a:t>
            </a:r>
            <a:endParaRPr lang="nl-N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A3B2D5-8D56-555A-AC5C-564C845048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6475482" y="1656564"/>
            <a:ext cx="2018258" cy="72014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A33FFB9-FB7A-EA4E-794D-199C96919BCC}"/>
              </a:ext>
            </a:extLst>
          </p:cNvPr>
          <p:cNvGrpSpPr/>
          <p:nvPr/>
        </p:nvGrpSpPr>
        <p:grpSpPr>
          <a:xfrm>
            <a:off x="2355849" y="2809796"/>
            <a:ext cx="7747001" cy="1546682"/>
            <a:chOff x="2355849" y="2809796"/>
            <a:chExt cx="7747001" cy="154668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DB0FB05-DE41-1257-DAC2-FFE902B02BC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280956"/>
              <a:ext cx="0" cy="591931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Google Shape;411;p40">
              <a:extLst>
                <a:ext uri="{FF2B5EF4-FFF2-40B4-BE49-F238E27FC236}">
                  <a16:creationId xmlns:a16="http://schemas.microsoft.com/office/drawing/2014/main" id="{2D68B198-24D8-56CD-B706-9F43860EFD4F}"/>
                </a:ext>
              </a:extLst>
            </p:cNvPr>
            <p:cNvSpPr txBox="1">
              <a:spLocks/>
            </p:cNvSpPr>
            <p:nvPr/>
          </p:nvSpPr>
          <p:spPr>
            <a:xfrm>
              <a:off x="2355849" y="3151946"/>
              <a:ext cx="3632201" cy="1169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Montserrat Light"/>
                <a:buNone/>
                <a:defRPr sz="44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bg1">
                      <a:lumMod val="95000"/>
                    </a:schemeClr>
                  </a:solidFill>
                </a:rPr>
                <a:t>Use cases</a:t>
              </a:r>
            </a:p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bg1">
                      <a:lumMod val="95000"/>
                    </a:schemeClr>
                  </a:solidFill>
                </a:rPr>
                <a:t>Existing Digital Twins</a:t>
              </a:r>
            </a:p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endParaRPr lang="nl-NL" sz="1800" b="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" name="Google Shape;411;p40">
              <a:extLst>
                <a:ext uri="{FF2B5EF4-FFF2-40B4-BE49-F238E27FC236}">
                  <a16:creationId xmlns:a16="http://schemas.microsoft.com/office/drawing/2014/main" id="{64AFCB2E-239E-5F1B-AD40-ACC29853CDDD}"/>
                </a:ext>
              </a:extLst>
            </p:cNvPr>
            <p:cNvSpPr txBox="1">
              <a:spLocks/>
            </p:cNvSpPr>
            <p:nvPr/>
          </p:nvSpPr>
          <p:spPr>
            <a:xfrm>
              <a:off x="6297930" y="3186852"/>
              <a:ext cx="3804920" cy="1169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Montserrat Light"/>
                <a:buNone/>
                <a:defRPr sz="44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bg1">
                      <a:lumMod val="95000"/>
                    </a:schemeClr>
                  </a:solidFill>
                </a:rPr>
                <a:t>Geo-expertise</a:t>
              </a:r>
            </a:p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bg1">
                      <a:lumMod val="95000"/>
                    </a:schemeClr>
                  </a:solidFill>
                </a:rPr>
                <a:t>Experimental 3D viewer</a:t>
              </a:r>
            </a:p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endParaRPr lang="nl-NL" sz="1800" b="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A161DB-4E1E-FB71-0D8E-3AA1D4A12AC9}"/>
                </a:ext>
              </a:extLst>
            </p:cNvPr>
            <p:cNvSpPr txBox="1"/>
            <p:nvPr/>
          </p:nvSpPr>
          <p:spPr>
            <a:xfrm>
              <a:off x="5570470" y="2809796"/>
              <a:ext cx="105106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2" charset="0"/>
                </a:rPr>
                <a:t>HAVE</a:t>
              </a:r>
              <a:endParaRPr lang="nl-NL" b="1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25D8B1-0036-69B0-C671-72B3D2020843}"/>
              </a:ext>
            </a:extLst>
          </p:cNvPr>
          <p:cNvGrpSpPr/>
          <p:nvPr/>
        </p:nvGrpSpPr>
        <p:grpSpPr>
          <a:xfrm>
            <a:off x="2355850" y="4392622"/>
            <a:ext cx="7574284" cy="1511776"/>
            <a:chOff x="2355850" y="4392622"/>
            <a:chExt cx="7574284" cy="151177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9594781-7A53-83A8-59AA-807E189E23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863782"/>
              <a:ext cx="0" cy="591931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Google Shape;411;p40">
              <a:extLst>
                <a:ext uri="{FF2B5EF4-FFF2-40B4-BE49-F238E27FC236}">
                  <a16:creationId xmlns:a16="http://schemas.microsoft.com/office/drawing/2014/main" id="{E65AFE9F-184B-A9FE-09BE-D79629E7B596}"/>
                </a:ext>
              </a:extLst>
            </p:cNvPr>
            <p:cNvSpPr txBox="1">
              <a:spLocks/>
            </p:cNvSpPr>
            <p:nvPr/>
          </p:nvSpPr>
          <p:spPr>
            <a:xfrm>
              <a:off x="2355850" y="4734772"/>
              <a:ext cx="3448048" cy="1169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Montserrat Light"/>
                <a:buNone/>
                <a:defRPr sz="44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bg1">
                      <a:lumMod val="95000"/>
                    </a:schemeClr>
                  </a:solidFill>
                </a:rPr>
                <a:t>Support with development of viewer functionality</a:t>
              </a:r>
              <a:endParaRPr lang="nl-NL" sz="1800" b="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" name="Google Shape;411;p40">
              <a:extLst>
                <a:ext uri="{FF2B5EF4-FFF2-40B4-BE49-F238E27FC236}">
                  <a16:creationId xmlns:a16="http://schemas.microsoft.com/office/drawing/2014/main" id="{23F4D5B4-CD49-612C-3062-90239E034A89}"/>
                </a:ext>
              </a:extLst>
            </p:cNvPr>
            <p:cNvSpPr txBox="1">
              <a:spLocks/>
            </p:cNvSpPr>
            <p:nvPr/>
          </p:nvSpPr>
          <p:spPr>
            <a:xfrm>
              <a:off x="6297930" y="4769678"/>
              <a:ext cx="3632204" cy="1065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Montserrat Light"/>
                <a:buNone/>
                <a:defRPr sz="44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bg1">
                      <a:lumMod val="95000"/>
                    </a:schemeClr>
                  </a:solidFill>
                </a:rPr>
                <a:t>Digital Twinning in real use cases</a:t>
              </a:r>
            </a:p>
            <a:p>
              <a:pPr marL="342900" indent="-342900">
                <a:buClr>
                  <a:schemeClr val="bg1">
                    <a:lumMod val="8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endParaRPr lang="nl-NL" sz="1800" b="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3B03E4-F622-DD3E-5C18-04A8FCBADDC9}"/>
                </a:ext>
              </a:extLst>
            </p:cNvPr>
            <p:cNvSpPr txBox="1"/>
            <p:nvPr/>
          </p:nvSpPr>
          <p:spPr>
            <a:xfrm>
              <a:off x="5570470" y="4392622"/>
              <a:ext cx="105106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2" charset="0"/>
                </a:rPr>
                <a:t>WANT</a:t>
              </a:r>
              <a:endParaRPr lang="nl-NL" b="1" dirty="0">
                <a:latin typeface="Montserrat" panose="00000500000000000000" pitchFamily="2" charset="0"/>
              </a:endParaRPr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353CCD05-60A3-9666-6F35-1302DE8A2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79" y="223255"/>
            <a:ext cx="576845" cy="57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344FA66-0570-D392-2ACA-48C87003D1DD}"/>
              </a:ext>
            </a:extLst>
          </p:cNvPr>
          <p:cNvGrpSpPr/>
          <p:nvPr/>
        </p:nvGrpSpPr>
        <p:grpSpPr>
          <a:xfrm>
            <a:off x="0" y="-1"/>
            <a:ext cx="12192004" cy="6858001"/>
            <a:chOff x="-3" y="0"/>
            <a:chExt cx="12192004" cy="685800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790C9EA-DDDA-3B5E-024B-55C93DB6C7AB}"/>
                </a:ext>
              </a:extLst>
            </p:cNvPr>
            <p:cNvSpPr/>
            <p:nvPr/>
          </p:nvSpPr>
          <p:spPr>
            <a:xfrm>
              <a:off x="-1" y="0"/>
              <a:ext cx="12192002" cy="1585514"/>
            </a:xfrm>
            <a:prstGeom prst="rect">
              <a:avLst/>
            </a:prstGeom>
            <a:solidFill>
              <a:srgbClr val="00112B">
                <a:alpha val="7607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B0EE8B0-109F-318D-6E6B-8C17C9B58266}"/>
                </a:ext>
              </a:extLst>
            </p:cNvPr>
            <p:cNvSpPr/>
            <p:nvPr/>
          </p:nvSpPr>
          <p:spPr>
            <a:xfrm>
              <a:off x="-1" y="2570467"/>
              <a:ext cx="12192001" cy="4287534"/>
            </a:xfrm>
            <a:prstGeom prst="rect">
              <a:avLst/>
            </a:prstGeom>
            <a:solidFill>
              <a:srgbClr val="00112B">
                <a:alpha val="7607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DDF8E9-30B2-C497-939C-E00F19A2B52B}"/>
                </a:ext>
              </a:extLst>
            </p:cNvPr>
            <p:cNvSpPr/>
            <p:nvPr/>
          </p:nvSpPr>
          <p:spPr>
            <a:xfrm>
              <a:off x="5570470" y="1585514"/>
              <a:ext cx="6570730" cy="984952"/>
            </a:xfrm>
            <a:prstGeom prst="rect">
              <a:avLst/>
            </a:prstGeom>
            <a:solidFill>
              <a:srgbClr val="00112B">
                <a:alpha val="7607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08C5446-D815-0B51-9F31-43C8A4A5293F}"/>
                </a:ext>
              </a:extLst>
            </p:cNvPr>
            <p:cNvSpPr/>
            <p:nvPr/>
          </p:nvSpPr>
          <p:spPr>
            <a:xfrm>
              <a:off x="-1" y="1585514"/>
              <a:ext cx="3207281" cy="984952"/>
            </a:xfrm>
            <a:prstGeom prst="rect">
              <a:avLst/>
            </a:prstGeom>
            <a:solidFill>
              <a:srgbClr val="00112B">
                <a:alpha val="7607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57FF384-4C3A-DAED-1554-99D2CA05ED6F}"/>
                </a:ext>
              </a:extLst>
            </p:cNvPr>
            <p:cNvSpPr/>
            <p:nvPr/>
          </p:nvSpPr>
          <p:spPr>
            <a:xfrm>
              <a:off x="-3" y="0"/>
              <a:ext cx="12192002" cy="1585514"/>
            </a:xfrm>
            <a:prstGeom prst="rect">
              <a:avLst/>
            </a:prstGeom>
            <a:solidFill>
              <a:srgbClr val="00112B">
                <a:alpha val="7607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3095AD1-82F9-0855-EFBB-7A87C740AA8E}"/>
                </a:ext>
              </a:extLst>
            </p:cNvPr>
            <p:cNvSpPr/>
            <p:nvPr/>
          </p:nvSpPr>
          <p:spPr>
            <a:xfrm>
              <a:off x="-3" y="2570467"/>
              <a:ext cx="12192001" cy="4287534"/>
            </a:xfrm>
            <a:prstGeom prst="rect">
              <a:avLst/>
            </a:prstGeom>
            <a:solidFill>
              <a:srgbClr val="00112B">
                <a:alpha val="7607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6250933-651B-2ED8-82E4-B7B681DC219C}"/>
                </a:ext>
              </a:extLst>
            </p:cNvPr>
            <p:cNvSpPr/>
            <p:nvPr/>
          </p:nvSpPr>
          <p:spPr>
            <a:xfrm>
              <a:off x="5570468" y="1585514"/>
              <a:ext cx="6570730" cy="984952"/>
            </a:xfrm>
            <a:prstGeom prst="rect">
              <a:avLst/>
            </a:prstGeom>
            <a:solidFill>
              <a:srgbClr val="00112B">
                <a:alpha val="7607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F27529F-A5F3-D584-3C06-743F6919C003}"/>
                </a:ext>
              </a:extLst>
            </p:cNvPr>
            <p:cNvSpPr/>
            <p:nvPr/>
          </p:nvSpPr>
          <p:spPr>
            <a:xfrm>
              <a:off x="-3" y="1585514"/>
              <a:ext cx="3207281" cy="984952"/>
            </a:xfrm>
            <a:prstGeom prst="rect">
              <a:avLst/>
            </a:prstGeom>
            <a:solidFill>
              <a:srgbClr val="00112B">
                <a:alpha val="7607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D31BC37-DD30-C0B6-587B-52616C532A84}"/>
              </a:ext>
            </a:extLst>
          </p:cNvPr>
          <p:cNvSpPr txBox="1"/>
          <p:nvPr/>
        </p:nvSpPr>
        <p:spPr>
          <a:xfrm>
            <a:off x="4611374" y="3146052"/>
            <a:ext cx="5318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Wandohope" panose="020B0503020000020004" pitchFamily="18" charset="-128"/>
                <a:ea typeface="Wandohope" panose="020B0503020000020004" pitchFamily="18" charset="-128"/>
              </a:rPr>
              <a:t>“We are not a software provider, but a government.”</a:t>
            </a:r>
            <a:endParaRPr lang="nl-NL" sz="2800" dirty="0">
              <a:solidFill>
                <a:schemeClr val="bg1"/>
              </a:solidFill>
              <a:latin typeface="Wandohope" panose="020B0503020000020004" pitchFamily="18" charset="-128"/>
              <a:ea typeface="Wandohope" panose="020B0503020000020004" pitchFamily="18" charset="-128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CE1F2692-2CEF-542A-B077-433BFAAA2BBD}"/>
              </a:ext>
            </a:extLst>
          </p:cNvPr>
          <p:cNvSpPr/>
          <p:nvPr/>
        </p:nvSpPr>
        <p:spPr>
          <a:xfrm rot="1165923" flipH="1" flipV="1">
            <a:off x="3504863" y="1918546"/>
            <a:ext cx="1686941" cy="1690601"/>
          </a:xfrm>
          <a:prstGeom prst="arc">
            <a:avLst>
              <a:gd name="adj1" fmla="val 14663234"/>
              <a:gd name="adj2" fmla="val 21473860"/>
            </a:avLst>
          </a:prstGeom>
          <a:ln w="22225">
            <a:solidFill>
              <a:schemeClr val="bg1">
                <a:lumMod val="65000"/>
              </a:schemeClr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10570-E1BA-F281-BD68-08F3EB902F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0833" y="1639613"/>
            <a:ext cx="2282232" cy="7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3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2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5AD3BD-605E-F1E5-0614-B0FE6CAD78D5}"/>
              </a:ext>
            </a:extLst>
          </p:cNvPr>
          <p:cNvSpPr/>
          <p:nvPr/>
        </p:nvSpPr>
        <p:spPr>
          <a:xfrm>
            <a:off x="0" y="0"/>
            <a:ext cx="695925" cy="680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0BBB19-4DCB-0755-A3D7-2C3623456D7A}"/>
              </a:ext>
            </a:extLst>
          </p:cNvPr>
          <p:cNvGrpSpPr/>
          <p:nvPr/>
        </p:nvGrpSpPr>
        <p:grpSpPr>
          <a:xfrm>
            <a:off x="626039" y="524237"/>
            <a:ext cx="2087915" cy="737579"/>
            <a:chOff x="7454765" y="2882635"/>
            <a:chExt cx="4123939" cy="11056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10BEF0A-2463-5552-37AE-CD84E785C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765" y="2882635"/>
              <a:ext cx="1426345" cy="110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Google Shape;429;p42">
              <a:extLst>
                <a:ext uri="{FF2B5EF4-FFF2-40B4-BE49-F238E27FC236}">
                  <a16:creationId xmlns:a16="http://schemas.microsoft.com/office/drawing/2014/main" id="{1E9F21F6-79BE-00B8-26CC-BADD2399AD03}"/>
                </a:ext>
              </a:extLst>
            </p:cNvPr>
            <p:cNvSpPr txBox="1">
              <a:spLocks/>
            </p:cNvSpPr>
            <p:nvPr/>
          </p:nvSpPr>
          <p:spPr>
            <a:xfrm>
              <a:off x="8501601" y="3072100"/>
              <a:ext cx="3077103" cy="855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rtl="0">
                <a:lnSpc>
                  <a:spcPct val="90000"/>
                </a:lnSpc>
                <a:buClr>
                  <a:srgbClr val="02182C"/>
                </a:buClr>
                <a:buSzPts val="2880"/>
                <a:buFont typeface="Montserrat"/>
                <a:buNone/>
              </a:pPr>
              <a:r>
                <a:rPr lang="en-US" sz="3200" b="1" dirty="0">
                  <a:solidFill>
                    <a:srgbClr val="00112B"/>
                  </a:solidFill>
                  <a:latin typeface="IBM Plex Sans" panose="020B0503050203000203" pitchFamily="34" charset="0"/>
                </a:rPr>
                <a:t>LEIA</a:t>
              </a:r>
              <a:endParaRPr lang="en-US" sz="1100" b="1" dirty="0">
                <a:solidFill>
                  <a:srgbClr val="00112B"/>
                </a:solidFill>
                <a:latin typeface="IBM Plex Sans" panose="020B0503050203000203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C249E1A-9E1B-E172-F20F-264B01106112}"/>
              </a:ext>
            </a:extLst>
          </p:cNvPr>
          <p:cNvSpPr txBox="1"/>
          <p:nvPr/>
        </p:nvSpPr>
        <p:spPr>
          <a:xfrm>
            <a:off x="3765550" y="591484"/>
            <a:ext cx="4660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Montserrat" panose="00000500000000000000" pitchFamily="2" charset="0"/>
              </a:rPr>
              <a:t>Design Principles</a:t>
            </a:r>
            <a:endParaRPr lang="nl-NL" sz="3200" b="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44E6A9C-7AA5-D6BD-802C-646573ACE841}"/>
              </a:ext>
            </a:extLst>
          </p:cNvPr>
          <p:cNvGrpSpPr/>
          <p:nvPr/>
        </p:nvGrpSpPr>
        <p:grpSpPr>
          <a:xfrm>
            <a:off x="505954" y="2194412"/>
            <a:ext cx="2785886" cy="2164228"/>
            <a:chOff x="998714" y="1583463"/>
            <a:chExt cx="2785886" cy="45415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DD2D3AF-2883-4ED3-8E03-92C9BC48C7CB}"/>
                </a:ext>
              </a:extLst>
            </p:cNvPr>
            <p:cNvGrpSpPr/>
            <p:nvPr/>
          </p:nvGrpSpPr>
          <p:grpSpPr>
            <a:xfrm>
              <a:off x="998714" y="1583463"/>
              <a:ext cx="2785886" cy="4541520"/>
              <a:chOff x="1036320" y="1686560"/>
              <a:chExt cx="3352800" cy="454152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6D8993A-9209-4093-D248-5B80428DB1DF}"/>
                  </a:ext>
                </a:extLst>
              </p:cNvPr>
              <p:cNvSpPr/>
              <p:nvPr/>
            </p:nvSpPr>
            <p:spPr>
              <a:xfrm>
                <a:off x="1036320" y="1686560"/>
                <a:ext cx="3352800" cy="45415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743A2E6-2360-3395-2B92-C708A0A8B6C7}"/>
                  </a:ext>
                </a:extLst>
              </p:cNvPr>
              <p:cNvSpPr txBox="1"/>
              <p:nvPr/>
            </p:nvSpPr>
            <p:spPr>
              <a:xfrm>
                <a:off x="1146034" y="1811321"/>
                <a:ext cx="309576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2000" b="1" dirty="0">
                    <a:latin typeface="Montserrat" panose="00000500000000000000" pitchFamily="2" charset="0"/>
                  </a:rPr>
                  <a:t>Easy to </a:t>
                </a:r>
                <a:r>
                  <a:rPr lang="en-US" sz="2000" b="1" u="sng" dirty="0">
                    <a:latin typeface="Montserrat" panose="00000500000000000000" pitchFamily="2" charset="0"/>
                  </a:rPr>
                  <a:t>use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096AD1A-842B-1583-D4E7-26EFE285126C}"/>
                </a:ext>
              </a:extLst>
            </p:cNvPr>
            <p:cNvSpPr txBox="1"/>
            <p:nvPr/>
          </p:nvSpPr>
          <p:spPr>
            <a:xfrm>
              <a:off x="1108428" y="2622854"/>
              <a:ext cx="2553762" cy="830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Montserrat" panose="00000500000000000000" pitchFamily="2" charset="0"/>
                </a:rPr>
                <a:t>Browser-based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Montserrat" panose="00000500000000000000" pitchFamily="2" charset="0"/>
                </a:rPr>
                <a:t>Design for non-expert users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6FBEED6-5863-496F-5B98-E2D8618F6626}"/>
              </a:ext>
            </a:extLst>
          </p:cNvPr>
          <p:cNvGrpSpPr/>
          <p:nvPr/>
        </p:nvGrpSpPr>
        <p:grpSpPr>
          <a:xfrm>
            <a:off x="3405364" y="2194412"/>
            <a:ext cx="2785886" cy="2164228"/>
            <a:chOff x="3898124" y="1583463"/>
            <a:chExt cx="2785886" cy="454152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6777A24-4CFE-A5A7-4A90-CD064FE31FA5}"/>
                </a:ext>
              </a:extLst>
            </p:cNvPr>
            <p:cNvGrpSpPr/>
            <p:nvPr/>
          </p:nvGrpSpPr>
          <p:grpSpPr>
            <a:xfrm>
              <a:off x="3898124" y="1583463"/>
              <a:ext cx="2785886" cy="4541520"/>
              <a:chOff x="1036320" y="1686560"/>
              <a:chExt cx="3352800" cy="454152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BC2E4D2-0B79-97AF-E2A3-8AC236C3969C}"/>
                  </a:ext>
                </a:extLst>
              </p:cNvPr>
              <p:cNvSpPr/>
              <p:nvPr/>
            </p:nvSpPr>
            <p:spPr>
              <a:xfrm>
                <a:off x="1036320" y="1686560"/>
                <a:ext cx="3352800" cy="45415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8CDE9F-4013-C090-725D-452E867EA5F0}"/>
                  </a:ext>
                </a:extLst>
              </p:cNvPr>
              <p:cNvSpPr txBox="1"/>
              <p:nvPr/>
            </p:nvSpPr>
            <p:spPr>
              <a:xfrm>
                <a:off x="1146034" y="1811321"/>
                <a:ext cx="309576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2000" b="1" dirty="0">
                    <a:latin typeface="Montserrat" panose="00000500000000000000" pitchFamily="2" charset="0"/>
                  </a:rPr>
                  <a:t>Easy to </a:t>
                </a:r>
                <a:r>
                  <a:rPr lang="en-US" sz="2000" b="1" u="sng" dirty="0">
                    <a:latin typeface="Montserrat" panose="00000500000000000000" pitchFamily="2" charset="0"/>
                  </a:rPr>
                  <a:t>deploy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0441D4-5E53-1BEF-297D-FF9041BC6C48}"/>
                </a:ext>
              </a:extLst>
            </p:cNvPr>
            <p:cNvSpPr txBox="1"/>
            <p:nvPr/>
          </p:nvSpPr>
          <p:spPr>
            <a:xfrm>
              <a:off x="3989286" y="2609554"/>
              <a:ext cx="257231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Montserrat" panose="00000500000000000000" pitchFamily="2" charset="0"/>
                </a:rPr>
                <a:t>Released as Docker image</a:t>
              </a:r>
              <a:endParaRPr lang="nl-NL" sz="16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0352AF1-65F9-18B6-E107-A6E7D48F2511}"/>
              </a:ext>
            </a:extLst>
          </p:cNvPr>
          <p:cNvGrpSpPr/>
          <p:nvPr/>
        </p:nvGrpSpPr>
        <p:grpSpPr>
          <a:xfrm>
            <a:off x="6304774" y="2194412"/>
            <a:ext cx="2785886" cy="2164228"/>
            <a:chOff x="7998954" y="1583463"/>
            <a:chExt cx="2785886" cy="45415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B252F06-AF40-6902-8AB8-A309D14BF729}"/>
                </a:ext>
              </a:extLst>
            </p:cNvPr>
            <p:cNvGrpSpPr/>
            <p:nvPr/>
          </p:nvGrpSpPr>
          <p:grpSpPr>
            <a:xfrm>
              <a:off x="7998954" y="1583463"/>
              <a:ext cx="2785886" cy="4541520"/>
              <a:chOff x="1036320" y="1686560"/>
              <a:chExt cx="3352800" cy="45415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2126266-7703-AA0F-8910-CBED765B2D95}"/>
                  </a:ext>
                </a:extLst>
              </p:cNvPr>
              <p:cNvSpPr/>
              <p:nvPr/>
            </p:nvSpPr>
            <p:spPr>
              <a:xfrm>
                <a:off x="1036320" y="1686560"/>
                <a:ext cx="3352800" cy="45415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8D78C2-9955-E8B5-2670-BC2F0DDD18FE}"/>
                  </a:ext>
                </a:extLst>
              </p:cNvPr>
              <p:cNvSpPr txBox="1"/>
              <p:nvPr/>
            </p:nvSpPr>
            <p:spPr>
              <a:xfrm>
                <a:off x="1146034" y="1811321"/>
                <a:ext cx="309576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2000" b="1" dirty="0">
                    <a:latin typeface="Montserrat" panose="00000500000000000000" pitchFamily="2" charset="0"/>
                  </a:rPr>
                  <a:t>Easy to </a:t>
                </a:r>
                <a:r>
                  <a:rPr lang="en-US" sz="2000" b="1" u="sng" dirty="0">
                    <a:latin typeface="Montserrat" panose="00000500000000000000" pitchFamily="2" charset="0"/>
                  </a:rPr>
                  <a:t>configure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09CFD8-3722-58B8-B0F8-2DCF8135A3B7}"/>
                </a:ext>
              </a:extLst>
            </p:cNvPr>
            <p:cNvSpPr txBox="1"/>
            <p:nvPr/>
          </p:nvSpPr>
          <p:spPr>
            <a:xfrm>
              <a:off x="8090117" y="2561298"/>
              <a:ext cx="2553762" cy="954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Montserrat" panose="00000500000000000000" pitchFamily="2" charset="0"/>
                </a:rPr>
                <a:t>Fully configurable via JSON file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Montserrat" panose="00000500000000000000" pitchFamily="2" charset="0"/>
                </a:rPr>
                <a:t>Configurations can be switched easily</a:t>
              </a:r>
              <a:endParaRPr lang="nl-NL" sz="1400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B94577A-946A-1809-DF0D-EA5560DFF593}"/>
              </a:ext>
            </a:extLst>
          </p:cNvPr>
          <p:cNvGrpSpPr/>
          <p:nvPr/>
        </p:nvGrpSpPr>
        <p:grpSpPr>
          <a:xfrm>
            <a:off x="9204184" y="2194412"/>
            <a:ext cx="2785886" cy="2164228"/>
            <a:chOff x="7998954" y="1583463"/>
            <a:chExt cx="2785886" cy="45415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202720D-6022-0146-B5F2-A2B548D00385}"/>
                </a:ext>
              </a:extLst>
            </p:cNvPr>
            <p:cNvGrpSpPr/>
            <p:nvPr/>
          </p:nvGrpSpPr>
          <p:grpSpPr>
            <a:xfrm>
              <a:off x="7998954" y="1583463"/>
              <a:ext cx="2785886" cy="4541520"/>
              <a:chOff x="1036320" y="1686560"/>
              <a:chExt cx="3352800" cy="454152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06685D1-74AC-1FF7-E5D9-6E416CE8760D}"/>
                  </a:ext>
                </a:extLst>
              </p:cNvPr>
              <p:cNvSpPr/>
              <p:nvPr/>
            </p:nvSpPr>
            <p:spPr>
              <a:xfrm>
                <a:off x="1036320" y="1686560"/>
                <a:ext cx="3352800" cy="45415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BDB8881-035E-0D42-9E9E-34F22B4F3BBB}"/>
                  </a:ext>
                </a:extLst>
              </p:cNvPr>
              <p:cNvSpPr txBox="1"/>
              <p:nvPr/>
            </p:nvSpPr>
            <p:spPr>
              <a:xfrm>
                <a:off x="1146034" y="1811321"/>
                <a:ext cx="309576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2000" b="1" dirty="0">
                    <a:latin typeface="Montserrat" panose="00000500000000000000" pitchFamily="2" charset="0"/>
                  </a:rPr>
                  <a:t>Easy to </a:t>
                </a:r>
                <a:r>
                  <a:rPr lang="en-US" sz="2000" b="1" u="sng" dirty="0">
                    <a:latin typeface="Montserrat" panose="00000500000000000000" pitchFamily="2" charset="0"/>
                  </a:rPr>
                  <a:t>extend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80CF1D5-1BD7-83F8-FF79-3A31CFAA4E13}"/>
                </a:ext>
              </a:extLst>
            </p:cNvPr>
            <p:cNvSpPr txBox="1"/>
            <p:nvPr/>
          </p:nvSpPr>
          <p:spPr>
            <a:xfrm>
              <a:off x="8115016" y="2455664"/>
              <a:ext cx="255376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Montserrat" panose="00000500000000000000" pitchFamily="2" charset="0"/>
                </a:rPr>
                <a:t>[work in progress]</a:t>
              </a:r>
              <a:endParaRPr lang="nl-NL" sz="1400" dirty="0">
                <a:latin typeface="Montserrat" panose="00000500000000000000" pitchFamily="2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2"/>
          <p:cNvSpPr txBox="1">
            <a:spLocks noGrp="1"/>
          </p:cNvSpPr>
          <p:nvPr>
            <p:ph type="subTitle" idx="1"/>
          </p:nvPr>
        </p:nvSpPr>
        <p:spPr>
          <a:xfrm>
            <a:off x="767045" y="98734"/>
            <a:ext cx="4211355" cy="73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Light"/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5AD3BD-605E-F1E5-0614-B0FE6CAD78D5}"/>
              </a:ext>
            </a:extLst>
          </p:cNvPr>
          <p:cNvSpPr/>
          <p:nvPr/>
        </p:nvSpPr>
        <p:spPr>
          <a:xfrm>
            <a:off x="0" y="0"/>
            <a:ext cx="695925" cy="680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249E1A-9E1B-E172-F20F-264B01106112}"/>
              </a:ext>
            </a:extLst>
          </p:cNvPr>
          <p:cNvSpPr txBox="1"/>
          <p:nvPr/>
        </p:nvSpPr>
        <p:spPr>
          <a:xfrm>
            <a:off x="3765550" y="631416"/>
            <a:ext cx="4660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Montserrat" panose="00000500000000000000" pitchFamily="2" charset="0"/>
              </a:rPr>
              <a:t>Architecture</a:t>
            </a:r>
            <a:endParaRPr lang="nl-NL" sz="2800" b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9405F9-8389-1479-9033-7AF71860AA7E}"/>
              </a:ext>
            </a:extLst>
          </p:cNvPr>
          <p:cNvGrpSpPr/>
          <p:nvPr/>
        </p:nvGrpSpPr>
        <p:grpSpPr>
          <a:xfrm>
            <a:off x="626039" y="524237"/>
            <a:ext cx="2087915" cy="737579"/>
            <a:chOff x="7454765" y="2882635"/>
            <a:chExt cx="4123939" cy="11056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356136-A95B-9C58-8451-0161711D31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765" y="2882635"/>
              <a:ext cx="1426345" cy="110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429;p42">
              <a:extLst>
                <a:ext uri="{FF2B5EF4-FFF2-40B4-BE49-F238E27FC236}">
                  <a16:creationId xmlns:a16="http://schemas.microsoft.com/office/drawing/2014/main" id="{DCBCBAC8-13C0-0AD8-CB96-A706CA57B39C}"/>
                </a:ext>
              </a:extLst>
            </p:cNvPr>
            <p:cNvSpPr txBox="1">
              <a:spLocks/>
            </p:cNvSpPr>
            <p:nvPr/>
          </p:nvSpPr>
          <p:spPr>
            <a:xfrm>
              <a:off x="8501601" y="3072100"/>
              <a:ext cx="3077103" cy="855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rtl="0">
                <a:lnSpc>
                  <a:spcPct val="90000"/>
                </a:lnSpc>
                <a:buClr>
                  <a:srgbClr val="02182C"/>
                </a:buClr>
                <a:buSzPts val="2880"/>
                <a:buFont typeface="Montserrat"/>
                <a:buNone/>
              </a:pPr>
              <a:r>
                <a:rPr lang="en-US" sz="3200" b="1" dirty="0">
                  <a:solidFill>
                    <a:srgbClr val="00112B"/>
                  </a:solidFill>
                  <a:latin typeface="IBM Plex Sans" panose="020B0503050203000203" pitchFamily="34" charset="0"/>
                </a:rPr>
                <a:t>LEIA</a:t>
              </a:r>
              <a:endParaRPr lang="en-US" sz="1100" b="1" dirty="0">
                <a:solidFill>
                  <a:srgbClr val="00112B"/>
                </a:solidFill>
                <a:latin typeface="IBM Plex Sans" panose="020B050305020300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CD9F2CD-FFEE-5093-71BE-1E57042CC032}"/>
              </a:ext>
            </a:extLst>
          </p:cNvPr>
          <p:cNvGrpSpPr/>
          <p:nvPr/>
        </p:nvGrpSpPr>
        <p:grpSpPr>
          <a:xfrm>
            <a:off x="4978400" y="3987800"/>
            <a:ext cx="2545080" cy="1564640"/>
            <a:chOff x="4978400" y="3865880"/>
            <a:chExt cx="2545080" cy="15646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7C4BAF-E0A7-F068-A019-B47D6F96BBE7}"/>
                </a:ext>
              </a:extLst>
            </p:cNvPr>
            <p:cNvSpPr/>
            <p:nvPr/>
          </p:nvSpPr>
          <p:spPr>
            <a:xfrm>
              <a:off x="4978400" y="3865880"/>
              <a:ext cx="2545080" cy="15646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3C3EBD-3889-D52E-3D69-ECE5F093BC5B}"/>
                </a:ext>
              </a:extLst>
            </p:cNvPr>
            <p:cNvSpPr txBox="1"/>
            <p:nvPr/>
          </p:nvSpPr>
          <p:spPr>
            <a:xfrm>
              <a:off x="5069840" y="3957320"/>
              <a:ext cx="1971040" cy="314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Montserrat" panose="00000500000000000000" pitchFamily="2" charset="0"/>
                </a:rPr>
                <a:t>Viewer</a:t>
              </a:r>
              <a:endParaRPr lang="nl-NL" b="1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B27214-5493-2D15-9717-0DE419BCA8F3}"/>
              </a:ext>
            </a:extLst>
          </p:cNvPr>
          <p:cNvGrpSpPr/>
          <p:nvPr/>
        </p:nvGrpSpPr>
        <p:grpSpPr>
          <a:xfrm>
            <a:off x="2092960" y="1837468"/>
            <a:ext cx="2545080" cy="1564640"/>
            <a:chOff x="2260600" y="1681480"/>
            <a:chExt cx="2545080" cy="156464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A32194E-1D16-4BEB-9C47-9D8AB457AD48}"/>
                </a:ext>
              </a:extLst>
            </p:cNvPr>
            <p:cNvSpPr/>
            <p:nvPr/>
          </p:nvSpPr>
          <p:spPr>
            <a:xfrm>
              <a:off x="2260600" y="1681480"/>
              <a:ext cx="2545080" cy="15646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F87F27-2791-BE27-1108-8CE2FB3D65ED}"/>
                </a:ext>
              </a:extLst>
            </p:cNvPr>
            <p:cNvSpPr txBox="1"/>
            <p:nvPr/>
          </p:nvSpPr>
          <p:spPr>
            <a:xfrm>
              <a:off x="2331720" y="1742683"/>
              <a:ext cx="1971040" cy="314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Montserrat" panose="00000500000000000000" pitchFamily="2" charset="0"/>
                </a:rPr>
                <a:t>Config server</a:t>
              </a:r>
              <a:endParaRPr lang="nl-NL" b="1" dirty="0">
                <a:latin typeface="Montserrat" panose="00000500000000000000" pitchFamily="2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6DD37B8-1FCE-BA24-6FE0-6E42C36646DB}"/>
              </a:ext>
            </a:extLst>
          </p:cNvPr>
          <p:cNvSpPr txBox="1"/>
          <p:nvPr/>
        </p:nvSpPr>
        <p:spPr>
          <a:xfrm>
            <a:off x="2164080" y="2289205"/>
            <a:ext cx="197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Configurations in JSON format</a:t>
            </a:r>
            <a:endParaRPr lang="nl-NL" dirty="0">
              <a:latin typeface="Montserrat" panose="000005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DF3EFC-4B2C-0424-94D1-7639E151E60B}"/>
              </a:ext>
            </a:extLst>
          </p:cNvPr>
          <p:cNvSpPr txBox="1"/>
          <p:nvPr/>
        </p:nvSpPr>
        <p:spPr>
          <a:xfrm>
            <a:off x="2092960" y="3103543"/>
            <a:ext cx="19710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latin typeface="Montserrat" panose="00000500000000000000" pitchFamily="2" charset="0"/>
              </a:rPr>
              <a:t>Express.js, Docker</a:t>
            </a:r>
            <a:endParaRPr lang="nl-NL" sz="1050" i="1" dirty="0">
              <a:latin typeface="Montserrat" panose="000005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424208-E27B-D780-E20A-0E1B7FC7F2B8}"/>
              </a:ext>
            </a:extLst>
          </p:cNvPr>
          <p:cNvSpPr txBox="1"/>
          <p:nvPr/>
        </p:nvSpPr>
        <p:spPr>
          <a:xfrm>
            <a:off x="5069840" y="4387833"/>
            <a:ext cx="197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Configurations in JSON format</a:t>
            </a:r>
            <a:endParaRPr lang="nl-NL" dirty="0">
              <a:latin typeface="Montserrat" panose="000005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4D260B3-4A9D-6C0B-FB5C-A946B3C70774}"/>
              </a:ext>
            </a:extLst>
          </p:cNvPr>
          <p:cNvSpPr txBox="1"/>
          <p:nvPr/>
        </p:nvSpPr>
        <p:spPr>
          <a:xfrm>
            <a:off x="5069840" y="5169261"/>
            <a:ext cx="19710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latin typeface="Montserrat" panose="00000500000000000000" pitchFamily="2" charset="0"/>
              </a:rPr>
              <a:t>Express.js</a:t>
            </a:r>
            <a:endParaRPr lang="nl-NL" sz="1050" i="1" dirty="0">
              <a:latin typeface="Montserrat" panose="00000500000000000000" pitchFamily="2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68D9581-C468-E087-6B3B-3A1DF67A43DA}"/>
              </a:ext>
            </a:extLst>
          </p:cNvPr>
          <p:cNvGrpSpPr/>
          <p:nvPr/>
        </p:nvGrpSpPr>
        <p:grpSpPr>
          <a:xfrm>
            <a:off x="4978400" y="3972560"/>
            <a:ext cx="2545080" cy="1564640"/>
            <a:chOff x="4978400" y="3972560"/>
            <a:chExt cx="2545080" cy="156464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50EF215-49AD-4E1B-E605-D5A9764CD490}"/>
                </a:ext>
              </a:extLst>
            </p:cNvPr>
            <p:cNvGrpSpPr/>
            <p:nvPr/>
          </p:nvGrpSpPr>
          <p:grpSpPr>
            <a:xfrm>
              <a:off x="4978400" y="3972560"/>
              <a:ext cx="2545080" cy="1564640"/>
              <a:chOff x="4978400" y="3865880"/>
              <a:chExt cx="2545080" cy="1564640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02692FA-5BB5-2409-1939-8BCFD4D3D106}"/>
                  </a:ext>
                </a:extLst>
              </p:cNvPr>
              <p:cNvSpPr/>
              <p:nvPr/>
            </p:nvSpPr>
            <p:spPr>
              <a:xfrm>
                <a:off x="4978400" y="3865880"/>
                <a:ext cx="2545080" cy="1564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ADC5624-AA7B-B45C-035F-1F8A0B6BFFAC}"/>
                  </a:ext>
                </a:extLst>
              </p:cNvPr>
              <p:cNvSpPr txBox="1"/>
              <p:nvPr/>
            </p:nvSpPr>
            <p:spPr>
              <a:xfrm>
                <a:off x="5069840" y="3957320"/>
                <a:ext cx="1971040" cy="314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Montserrat" panose="00000500000000000000" pitchFamily="2" charset="0"/>
                  </a:rPr>
                  <a:t>Viewer</a:t>
                </a:r>
                <a:endParaRPr lang="nl-NL" b="1" dirty="0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2E3504B-A102-7702-53E1-EEC78DBEEF43}"/>
                </a:ext>
              </a:extLst>
            </p:cNvPr>
            <p:cNvSpPr txBox="1"/>
            <p:nvPr/>
          </p:nvSpPr>
          <p:spPr>
            <a:xfrm>
              <a:off x="5069840" y="4372593"/>
              <a:ext cx="1971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Montserrat" panose="00000500000000000000" pitchFamily="2" charset="0"/>
                </a:rPr>
                <a:t>3D viewer interface</a:t>
              </a:r>
              <a:endParaRPr lang="nl-NL" dirty="0">
                <a:latin typeface="Montserrat" panose="00000500000000000000" pitchFamily="2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02D4FE8-D70D-811F-3E68-47EA8E0E65DC}"/>
                </a:ext>
              </a:extLst>
            </p:cNvPr>
            <p:cNvSpPr txBox="1"/>
            <p:nvPr/>
          </p:nvSpPr>
          <p:spPr>
            <a:xfrm>
              <a:off x="5002349" y="5269489"/>
              <a:ext cx="1971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>
                  <a:latin typeface="Montserrat" panose="00000500000000000000" pitchFamily="2" charset="0"/>
                </a:rPr>
                <a:t>Cesium, Svelte, Docker</a:t>
              </a:r>
              <a:endParaRPr lang="nl-NL" sz="1050" i="1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FE1025A-E3FD-3AA3-51EE-23BCC5673E91}"/>
              </a:ext>
            </a:extLst>
          </p:cNvPr>
          <p:cNvGrpSpPr/>
          <p:nvPr/>
        </p:nvGrpSpPr>
        <p:grpSpPr>
          <a:xfrm>
            <a:off x="8128000" y="1867947"/>
            <a:ext cx="2545080" cy="1564640"/>
            <a:chOff x="8133080" y="1829286"/>
            <a:chExt cx="2545080" cy="156464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6020056-6B73-B828-F464-9802E7627827}"/>
                </a:ext>
              </a:extLst>
            </p:cNvPr>
            <p:cNvGrpSpPr/>
            <p:nvPr/>
          </p:nvGrpSpPr>
          <p:grpSpPr>
            <a:xfrm>
              <a:off x="8133080" y="1829286"/>
              <a:ext cx="2545080" cy="1564640"/>
              <a:chOff x="7630160" y="2839720"/>
              <a:chExt cx="2545080" cy="156464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50B48D0-87AE-5263-9508-E1051A0AB27B}"/>
                  </a:ext>
                </a:extLst>
              </p:cNvPr>
              <p:cNvSpPr/>
              <p:nvPr/>
            </p:nvSpPr>
            <p:spPr>
              <a:xfrm>
                <a:off x="7630160" y="2839720"/>
                <a:ext cx="2545080" cy="1564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4FAA1EF-8D38-B735-A749-4FD03864B16D}"/>
                  </a:ext>
                </a:extLst>
              </p:cNvPr>
              <p:cNvSpPr txBox="1"/>
              <p:nvPr/>
            </p:nvSpPr>
            <p:spPr>
              <a:xfrm>
                <a:off x="7706360" y="2931160"/>
                <a:ext cx="1971040" cy="314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Montserrat" panose="00000500000000000000" pitchFamily="2" charset="0"/>
                  </a:rPr>
                  <a:t>3D Toolbox</a:t>
                </a:r>
                <a:endParaRPr lang="nl-NL" b="1" dirty="0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7BF259-8084-A637-39D6-DDE9062BF27D}"/>
                </a:ext>
              </a:extLst>
            </p:cNvPr>
            <p:cNvSpPr txBox="1"/>
            <p:nvPr/>
          </p:nvSpPr>
          <p:spPr>
            <a:xfrm>
              <a:off x="8209280" y="2223506"/>
              <a:ext cx="2311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Montserrat" panose="00000500000000000000" pitchFamily="2" charset="0"/>
                </a:rPr>
                <a:t>Various tools for generating 3D </a:t>
              </a:r>
              <a:r>
                <a:rPr lang="en-US" dirty="0" err="1">
                  <a:latin typeface="Montserrat" panose="00000500000000000000" pitchFamily="2" charset="0"/>
                </a:rPr>
                <a:t>Tilesets</a:t>
              </a:r>
              <a:r>
                <a:rPr lang="en-US" dirty="0">
                  <a:latin typeface="Montserrat" panose="00000500000000000000" pitchFamily="2" charset="0"/>
                </a:rPr>
                <a:t> and terrains</a:t>
              </a:r>
              <a:endParaRPr lang="nl-NL" dirty="0">
                <a:latin typeface="Montserrat" panose="00000500000000000000" pitchFamily="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17617B1-DEDB-AA9F-EF56-FF089C2CCD47}"/>
                </a:ext>
              </a:extLst>
            </p:cNvPr>
            <p:cNvSpPr txBox="1"/>
            <p:nvPr/>
          </p:nvSpPr>
          <p:spPr>
            <a:xfrm>
              <a:off x="8133080" y="3134395"/>
              <a:ext cx="1971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>
                  <a:latin typeface="Montserrat" panose="00000500000000000000" pitchFamily="2" charset="0"/>
                </a:rPr>
                <a:t>GDAL, Docker</a:t>
              </a:r>
              <a:endParaRPr lang="nl-NL" sz="1050" i="1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0F9B4C3-BC44-96BE-5CAE-22DB4D9AFBB1}"/>
              </a:ext>
            </a:extLst>
          </p:cNvPr>
          <p:cNvGrpSpPr/>
          <p:nvPr/>
        </p:nvGrpSpPr>
        <p:grpSpPr>
          <a:xfrm>
            <a:off x="3266440" y="3402108"/>
            <a:ext cx="1711960" cy="1352772"/>
            <a:chOff x="3266440" y="3402108"/>
            <a:chExt cx="1711960" cy="1352772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724950B-3272-631A-0B29-5F992779A7EA}"/>
                </a:ext>
              </a:extLst>
            </p:cNvPr>
            <p:cNvCxnSpPr>
              <a:cxnSpLocks/>
              <a:endCxn id="46" idx="1"/>
            </p:cNvCxnSpPr>
            <p:nvPr/>
          </p:nvCxnSpPr>
          <p:spPr>
            <a:xfrm>
              <a:off x="3266440" y="4754880"/>
              <a:ext cx="1711960" cy="0"/>
            </a:xfrm>
            <a:prstGeom prst="straightConnector1">
              <a:avLst/>
            </a:prstGeom>
            <a:ln w="31750">
              <a:solidFill>
                <a:srgbClr val="7030A0"/>
              </a:solidFill>
              <a:headEnd w="lg" len="lg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E2BC4EC-6316-E466-07C4-C05E84A7BCE1}"/>
                </a:ext>
              </a:extLst>
            </p:cNvPr>
            <p:cNvCxnSpPr>
              <a:cxnSpLocks/>
            </p:cNvCxnSpPr>
            <p:nvPr/>
          </p:nvCxnSpPr>
          <p:spPr>
            <a:xfrm>
              <a:off x="3266440" y="3402108"/>
              <a:ext cx="5080" cy="1352772"/>
            </a:xfrm>
            <a:prstGeom prst="straightConnector1">
              <a:avLst/>
            </a:prstGeom>
            <a:ln w="31750">
              <a:solidFill>
                <a:srgbClr val="7030A0"/>
              </a:solidFill>
              <a:headEnd w="lg" len="lg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264E669-656B-AD6C-922F-B2E46E20E596}"/>
              </a:ext>
            </a:extLst>
          </p:cNvPr>
          <p:cNvGrpSpPr/>
          <p:nvPr/>
        </p:nvGrpSpPr>
        <p:grpSpPr>
          <a:xfrm flipH="1">
            <a:off x="7531100" y="3432588"/>
            <a:ext cx="1833880" cy="1352772"/>
            <a:chOff x="3266440" y="3402108"/>
            <a:chExt cx="1711960" cy="1352772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B152207-B4CF-BCAD-2F20-A97A50EF5303}"/>
                </a:ext>
              </a:extLst>
            </p:cNvPr>
            <p:cNvCxnSpPr>
              <a:cxnSpLocks/>
            </p:cNvCxnSpPr>
            <p:nvPr/>
          </p:nvCxnSpPr>
          <p:spPr>
            <a:xfrm>
              <a:off x="3266440" y="4754880"/>
              <a:ext cx="1711960" cy="0"/>
            </a:xfrm>
            <a:prstGeom prst="straightConnector1">
              <a:avLst/>
            </a:prstGeom>
            <a:ln w="31750">
              <a:solidFill>
                <a:srgbClr val="7030A0"/>
              </a:solidFill>
              <a:headEnd w="lg" len="lg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Arrow Connector 383">
              <a:extLst>
                <a:ext uri="{FF2B5EF4-FFF2-40B4-BE49-F238E27FC236}">
                  <a16:creationId xmlns:a16="http://schemas.microsoft.com/office/drawing/2014/main" id="{C83527AE-F1EB-5447-0E32-43F604F48C03}"/>
                </a:ext>
              </a:extLst>
            </p:cNvPr>
            <p:cNvCxnSpPr>
              <a:cxnSpLocks/>
            </p:cNvCxnSpPr>
            <p:nvPr/>
          </p:nvCxnSpPr>
          <p:spPr>
            <a:xfrm>
              <a:off x="3266440" y="3402108"/>
              <a:ext cx="5080" cy="1352772"/>
            </a:xfrm>
            <a:prstGeom prst="straightConnector1">
              <a:avLst/>
            </a:prstGeom>
            <a:ln w="31750">
              <a:solidFill>
                <a:srgbClr val="7030A0"/>
              </a:solidFill>
              <a:headEnd w="lg" len="lg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5" name="TextBox 384">
            <a:extLst>
              <a:ext uri="{FF2B5EF4-FFF2-40B4-BE49-F238E27FC236}">
                <a16:creationId xmlns:a16="http://schemas.microsoft.com/office/drawing/2014/main" id="{0D120198-7F79-D688-D884-1A68F7C7B2D8}"/>
              </a:ext>
            </a:extLst>
          </p:cNvPr>
          <p:cNvSpPr txBox="1"/>
          <p:nvPr/>
        </p:nvSpPr>
        <p:spPr>
          <a:xfrm>
            <a:off x="3683000" y="4506572"/>
            <a:ext cx="9550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latin typeface="Montserrat" panose="00000500000000000000" pitchFamily="2" charset="0"/>
              </a:rPr>
              <a:t>Config</a:t>
            </a:r>
            <a:endParaRPr lang="nl-NL" sz="1050" i="1" dirty="0">
              <a:latin typeface="Montserrat" panose="00000500000000000000" pitchFamily="2" charset="0"/>
            </a:endParaRP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D715A6E6-D5F3-4929-0D2D-90045CA9A398}"/>
              </a:ext>
            </a:extLst>
          </p:cNvPr>
          <p:cNvSpPr txBox="1"/>
          <p:nvPr/>
        </p:nvSpPr>
        <p:spPr>
          <a:xfrm>
            <a:off x="7970520" y="4553412"/>
            <a:ext cx="9550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latin typeface="Montserrat" panose="00000500000000000000" pitchFamily="2" charset="0"/>
              </a:rPr>
              <a:t>3D data</a:t>
            </a:r>
            <a:endParaRPr lang="nl-NL" sz="1050" i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53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21CAFA-A349-7074-7F9E-D231E82DCA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EC437D-6B17-BE99-B784-B2243C3EC2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E46ED-282A-B838-2913-C4A13415129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26126" y="1514468"/>
            <a:ext cx="9829834" cy="4942211"/>
          </a:xfrm>
        </p:spPr>
        <p:txBody>
          <a:bodyPr/>
          <a:lstStyle/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2400" b="0" dirty="0"/>
              <a:t>Support for </a:t>
            </a:r>
            <a:r>
              <a:rPr lang="en-US" sz="2400" dirty="0"/>
              <a:t>WMS</a:t>
            </a:r>
            <a:r>
              <a:rPr lang="en-US" sz="2400" b="0" dirty="0"/>
              <a:t>,</a:t>
            </a:r>
            <a:r>
              <a:rPr lang="en-US" sz="2400" dirty="0"/>
              <a:t> WFS</a:t>
            </a:r>
            <a:r>
              <a:rPr lang="en-US" sz="2400" b="0" dirty="0"/>
              <a:t>,</a:t>
            </a:r>
            <a:r>
              <a:rPr lang="en-US" sz="2400" dirty="0"/>
              <a:t> </a:t>
            </a:r>
            <a:r>
              <a:rPr lang="en-US" sz="2400" dirty="0" err="1"/>
              <a:t>GeoJSON</a:t>
            </a:r>
            <a:r>
              <a:rPr lang="en-US" sz="2400" b="0" dirty="0"/>
              <a:t>,</a:t>
            </a:r>
            <a:r>
              <a:rPr lang="en-US" sz="2400" dirty="0"/>
              <a:t> 3D Tiles </a:t>
            </a:r>
            <a:r>
              <a:rPr lang="en-US" sz="2400" b="0" dirty="0"/>
              <a:t>and more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2400" b="0" dirty="0"/>
              <a:t>Support for </a:t>
            </a:r>
            <a:r>
              <a:rPr lang="en-US" sz="2400" dirty="0"/>
              <a:t>Cesium Terrain Tiles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2400" b="0" dirty="0"/>
              <a:t>Measuring in 3D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2400" b="0" dirty="0"/>
              <a:t>Location search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2400" b="0" dirty="0"/>
              <a:t>Spatial bookmarks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2400" b="0" dirty="0"/>
              <a:t>Stories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2400" b="0" dirty="0"/>
              <a:t>Translatable UI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2400" b="0" dirty="0"/>
              <a:t>Connect to metadata libraries (</a:t>
            </a:r>
            <a:r>
              <a:rPr lang="en-US" sz="2400" dirty="0" err="1"/>
              <a:t>GeoNetwork</a:t>
            </a:r>
            <a:r>
              <a:rPr lang="en-US" sz="2400" b="0" dirty="0"/>
              <a:t>,</a:t>
            </a:r>
            <a:r>
              <a:rPr lang="en-US" sz="2400" dirty="0"/>
              <a:t> CKAN</a:t>
            </a:r>
            <a:r>
              <a:rPr lang="en-US" sz="2400" b="0" dirty="0"/>
              <a:t>)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2400" b="0" dirty="0"/>
              <a:t>🚧Special layer type for </a:t>
            </a:r>
            <a:r>
              <a:rPr lang="en-US" sz="2400" dirty="0"/>
              <a:t>flood simulation</a:t>
            </a:r>
            <a:r>
              <a:rPr lang="en-US" sz="2400" b="0" dirty="0"/>
              <a:t> 🚧</a:t>
            </a:r>
            <a:endParaRPr lang="nl-NL" sz="24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1BB607-3C35-26A7-A390-7C431D222334}"/>
              </a:ext>
            </a:extLst>
          </p:cNvPr>
          <p:cNvSpPr txBox="1"/>
          <p:nvPr/>
        </p:nvSpPr>
        <p:spPr>
          <a:xfrm>
            <a:off x="3765550" y="631416"/>
            <a:ext cx="4660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Montserrat" panose="00000500000000000000" pitchFamily="2" charset="0"/>
              </a:rPr>
              <a:t>Features</a:t>
            </a:r>
            <a:endParaRPr lang="nl-NL" sz="2800" b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3D0B2C-8F60-85B6-2985-1E898C654F66}"/>
              </a:ext>
            </a:extLst>
          </p:cNvPr>
          <p:cNvGrpSpPr/>
          <p:nvPr/>
        </p:nvGrpSpPr>
        <p:grpSpPr>
          <a:xfrm>
            <a:off x="626039" y="524237"/>
            <a:ext cx="2087915" cy="737579"/>
            <a:chOff x="7454765" y="2882635"/>
            <a:chExt cx="4123939" cy="11056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9964DD-07E3-2789-E4AA-3DE00923E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765" y="2882635"/>
              <a:ext cx="1426345" cy="1105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Google Shape;429;p42">
              <a:extLst>
                <a:ext uri="{FF2B5EF4-FFF2-40B4-BE49-F238E27FC236}">
                  <a16:creationId xmlns:a16="http://schemas.microsoft.com/office/drawing/2014/main" id="{5EA7EEC7-8A83-C995-45DB-D4A9AFD1CC69}"/>
                </a:ext>
              </a:extLst>
            </p:cNvPr>
            <p:cNvSpPr txBox="1">
              <a:spLocks/>
            </p:cNvSpPr>
            <p:nvPr/>
          </p:nvSpPr>
          <p:spPr>
            <a:xfrm>
              <a:off x="8501601" y="3072100"/>
              <a:ext cx="3077103" cy="855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rtl="0">
                <a:lnSpc>
                  <a:spcPct val="90000"/>
                </a:lnSpc>
                <a:buClr>
                  <a:srgbClr val="02182C"/>
                </a:buClr>
                <a:buSzPts val="2880"/>
                <a:buFont typeface="Montserrat"/>
                <a:buNone/>
              </a:pPr>
              <a:r>
                <a:rPr lang="en-US" sz="3200" b="1" dirty="0">
                  <a:solidFill>
                    <a:srgbClr val="00112B"/>
                  </a:solidFill>
                  <a:latin typeface="IBM Plex Sans" panose="020B0503050203000203" pitchFamily="34" charset="0"/>
                </a:rPr>
                <a:t>LEIA</a:t>
              </a:r>
              <a:endParaRPr lang="en-US" sz="1100" b="1" dirty="0">
                <a:solidFill>
                  <a:srgbClr val="00112B"/>
                </a:solidFill>
                <a:latin typeface="IBM Plex Sans" panose="020B0503050203000203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8C0FD-6204-DAFA-6EBA-FA92DF80CCF2}"/>
              </a:ext>
            </a:extLst>
          </p:cNvPr>
          <p:cNvSpPr/>
          <p:nvPr/>
        </p:nvSpPr>
        <p:spPr>
          <a:xfrm>
            <a:off x="0" y="0"/>
            <a:ext cx="695925" cy="680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6296518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Personnalisé 17">
      <a:dk1>
        <a:srgbClr val="00112B"/>
      </a:dk1>
      <a:lt1>
        <a:srgbClr val="FFFFFF"/>
      </a:lt1>
      <a:dk2>
        <a:srgbClr val="1349A0"/>
      </a:dk2>
      <a:lt2>
        <a:srgbClr val="CACACA"/>
      </a:lt2>
      <a:accent1>
        <a:srgbClr val="40A5AD"/>
      </a:accent1>
      <a:accent2>
        <a:srgbClr val="EC6838"/>
      </a:accent2>
      <a:accent3>
        <a:srgbClr val="67B1E3"/>
      </a:accent3>
      <a:accent4>
        <a:srgbClr val="F7AE83"/>
      </a:accent4>
      <a:accent5>
        <a:srgbClr val="A2CFF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Personnalisé 17">
      <a:dk1>
        <a:srgbClr val="00112B"/>
      </a:dk1>
      <a:lt1>
        <a:srgbClr val="FFFFFF"/>
      </a:lt1>
      <a:dk2>
        <a:srgbClr val="1349A0"/>
      </a:dk2>
      <a:lt2>
        <a:srgbClr val="CACACA"/>
      </a:lt2>
      <a:accent1>
        <a:srgbClr val="40A5AD"/>
      </a:accent1>
      <a:accent2>
        <a:srgbClr val="EC6838"/>
      </a:accent2>
      <a:accent3>
        <a:srgbClr val="67B1E3"/>
      </a:accent3>
      <a:accent4>
        <a:srgbClr val="F7AE83"/>
      </a:accent4>
      <a:accent5>
        <a:srgbClr val="A2CFF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93a85b-0c50-452d-92a4-11fbcb642281">
      <Terms xmlns="http://schemas.microsoft.com/office/infopath/2007/PartnerControls"/>
    </lcf76f155ced4ddcb4097134ff3c332f>
    <TaxCatchAll xmlns="79750a26-4b9c-40a3-bd55-7eb0a2b699bc" xsi:nil="true"/>
    <SharedWithUsers xmlns="79750a26-4b9c-40a3-bd55-7eb0a2b699bc">
      <UserInfo>
        <DisplayName>Diane de Gier</DisplayName>
        <AccountId>90</AccountId>
        <AccountType/>
      </UserInfo>
      <UserInfo>
        <DisplayName>Lotte Harmsen</DisplayName>
        <AccountId>91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2A6E1057B5840AE831EA83F33067A" ma:contentTypeVersion="15" ma:contentTypeDescription="Crée un document." ma:contentTypeScope="" ma:versionID="3cd79ffd197175df20e127e3198f9f18">
  <xsd:schema xmlns:xsd="http://www.w3.org/2001/XMLSchema" xmlns:xs="http://www.w3.org/2001/XMLSchema" xmlns:p="http://schemas.microsoft.com/office/2006/metadata/properties" xmlns:ns2="2d93a85b-0c50-452d-92a4-11fbcb642281" xmlns:ns3="79750a26-4b9c-40a3-bd55-7eb0a2b699bc" targetNamespace="http://schemas.microsoft.com/office/2006/metadata/properties" ma:root="true" ma:fieldsID="70c8bd5470ce3939ab36315e63adbaa0" ns2:_="" ns3:_="">
    <xsd:import namespace="2d93a85b-0c50-452d-92a4-11fbcb642281"/>
    <xsd:import namespace="79750a26-4b9c-40a3-bd55-7eb0a2b699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93a85b-0c50-452d-92a4-11fbcb6422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d2645c16-eee5-485c-88ad-80c3d9d5d5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50a26-4b9c-40a3-bd55-7eb0a2b699b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bb7f6e6-23bf-4a4a-be86-f9af1e621fcf}" ma:internalName="TaxCatchAll" ma:showField="CatchAllData" ma:web="79750a26-4b9c-40a3-bd55-7eb0a2b699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75390C-6AA0-44B0-8D3C-AB3AA2650821}">
  <ds:schemaRefs>
    <ds:schemaRef ds:uri="http://www.w3.org/XML/1998/namespace"/>
    <ds:schemaRef ds:uri="http://purl.org/dc/elements/1.1/"/>
    <ds:schemaRef ds:uri="79750a26-4b9c-40a3-bd55-7eb0a2b699bc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2d93a85b-0c50-452d-92a4-11fbcb64228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34C9795-EAD9-47D8-8A63-0FFE3AC0BB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E7CAFF-EC9B-42CA-9230-112262F4A5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93a85b-0c50-452d-92a4-11fbcb642281"/>
    <ds:schemaRef ds:uri="79750a26-4b9c-40a3-bd55-7eb0a2b699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2500</TotalTime>
  <Words>469</Words>
  <Application>Microsoft Office PowerPoint</Application>
  <PresentationFormat>Widescreen</PresentationFormat>
  <Paragraphs>133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Montserrat ExtraBold</vt:lpstr>
      <vt:lpstr>Montserrat Light</vt:lpstr>
      <vt:lpstr>Montserrat ExtraLight</vt:lpstr>
      <vt:lpstr>Arial</vt:lpstr>
      <vt:lpstr>IBM Plex Sans</vt:lpstr>
      <vt:lpstr>Calibri</vt:lpstr>
      <vt:lpstr>Wandohope</vt:lpstr>
      <vt:lpstr>Montserrat</vt:lpstr>
      <vt:lpstr>Conception personnalisée</vt:lpstr>
      <vt:lpstr>Conception personnalisée</vt:lpstr>
      <vt:lpstr>Leia, the open source Cesium-based 3D viewer</vt:lpstr>
      <vt:lpstr>PowerPoint Presentation</vt:lpstr>
      <vt:lpstr>PowerPoint Presentation</vt:lpstr>
      <vt:lpstr>PowerPoint Presentation</vt:lpstr>
      <vt:lpstr>It’s more fun together!</vt:lpstr>
      <vt:lpstr>It’s more fun together!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Kamiel Verhelst</cp:lastModifiedBy>
  <cp:revision>24</cp:revision>
  <dcterms:modified xsi:type="dcterms:W3CDTF">2024-09-26T12:04:22Z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0x0101002002A6E1057B5840AE831EA83F33067A</vt:lpwstr>
  </property>
  <property fmtid="{D5CDD505-2E9C-101B-9397-08002B2CF9AE}" pid="3" name="Order">
    <vt:r8>1600</vt:r8>
  </property>
  <property fmtid="{D5CDD505-2E9C-101B-9397-08002B2CF9AE}" pid="4" name="MediaServiceImageTags">
    <vt:lpwstr/>
  </property>
</Properties>
</file>